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15"/>
  </p:notesMasterIdLst>
  <p:sldIdLst>
    <p:sldId id="256" r:id="rId2"/>
    <p:sldId id="266" r:id="rId3"/>
    <p:sldId id="274" r:id="rId4"/>
    <p:sldId id="275" r:id="rId5"/>
    <p:sldId id="276" r:id="rId6"/>
    <p:sldId id="277" r:id="rId7"/>
    <p:sldId id="283" r:id="rId8"/>
    <p:sldId id="278" r:id="rId9"/>
    <p:sldId id="279" r:id="rId10"/>
    <p:sldId id="280" r:id="rId11"/>
    <p:sldId id="281" r:id="rId12"/>
    <p:sldId id="284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15" y="54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B62C09-D538-48BE-8A32-09B943339430}" type="datetimeFigureOut">
              <a:rPr lang="da-DK"/>
              <a:pPr>
                <a:defRPr/>
              </a:pPr>
              <a:t>01-07-2020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/>
              <a:t>Klik for at redigere i master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EF355C-47F3-4CFA-B43B-5003A2311E2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78946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2531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45BAA-81E6-4679-BD76-FDB67A7D86D0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1175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4218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687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875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2247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dirty="0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22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8065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52555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0107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Pladsholder til diasbille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Pladsholder til no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/>
          </a:p>
        </p:txBody>
      </p:sp>
      <p:sp>
        <p:nvSpPr>
          <p:cNvPr id="24579" name="Pladsholder til diasnumm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04333-E211-4BC2-B57F-6A563359E0F6}" type="slidenum">
              <a:rPr lang="da-DK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847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54850F-6939-4369-8EBB-DF88E3274643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3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k 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DFC04-B0F3-4C6A-A9E8-5C5902E416B2}" type="datetime1">
              <a:rPr lang="da-DK" smtClean="0"/>
              <a:t>01-07-2020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530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3B6B9A-5DED-4492-AF53-CA85CEC9F51F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8507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a-DK"/>
              <a:t>Klik for at redigere teksttypografierne i masteren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C5CC8C-79AC-408E-B415-F17DF97DA192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0897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CEA03C-F781-43FE-8091-E8BB08DEB679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087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E7AE0F-078D-4EC7-A87A-8954666AE098}" type="datetime1">
              <a:rPr lang="da-DK" smtClean="0"/>
              <a:t>01-07-2020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12930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6AB0B-182A-4E2E-9F88-BAFB86CE4F41}" type="datetime1">
              <a:rPr lang="da-DK" smtClean="0"/>
              <a:t>01-07-2020</a:t>
            </a:fld>
            <a:endParaRPr lang="da-D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8529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7A6ABE-C56A-479C-A97B-9241DAA47326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9E9307-0E2A-4175-9D5D-5E0FD976CFD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144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97A323-9987-4EB7-B763-C33547317CED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06FF70-E966-4BAC-8B0A-34F56674364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610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48EAF-65AD-4A68-8323-12D949F058B7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71328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0C44C4-3EE3-476E-A24F-24F2322CCCA3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DAFD1-42F6-4EFE-8849-83BE06A20211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9556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DF5D68-8B03-4388-A921-689677792182}" type="datetime1">
              <a:rPr lang="da-DK" smtClean="0"/>
              <a:t>01-07-2020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2DF6BC-0547-49E0-8069-91497DB60D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49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6ACE3A-8FD6-421E-B762-B562D8100A94}" type="datetime1">
              <a:rPr lang="da-DK" smtClean="0"/>
              <a:t>01-07-2020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A5DD3-41EC-40F6-81E1-94C5B290BFBF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53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9DF248-C233-4EC4-9F72-A1E3588E5525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3E2DA0-38C9-4D9E-AACA-FBA29E33874D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84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D2E4E-EDDF-4D0D-BA89-8D56FB8DC55F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466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3036A-31D8-4601-BB35-88AA7463FED8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67190-5C50-48D9-A52A-5313A7ED5F54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235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A6BE21-2969-4E37-B328-1D03F1C62054}" type="datetime1">
              <a:rPr lang="da-DK" smtClean="0"/>
              <a:t>01-07-2020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ABED12-B1F4-4B46-9A0C-3917F6F5D732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087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812CDA11-81B0-458E-9848-E17AF6763DA6}" type="datetime1">
              <a:rPr lang="da-DK" smtClean="0"/>
              <a:t>01-07-2020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08B8EF-D32F-4073-8CF8-AF98FCDD3F40}" type="slidenum">
              <a:rPr lang="da-DK" smtClean="0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8967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ransition>
    <p:fade/>
  </p:transition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www.ug.dk/inspiration/filmside/unge-fortaeller-om-deres-erhvervsuddannelse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ug.dk/videregaaendeuddannelse/adgangskortet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s://www.ug.dk/hvad-kan-jeg-bliveeud/videregaaende-uddannelse-efter-erhvervsuddannelsen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psu.dk/" TargetMode="Externa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hjoerring.dk/borger/ung/ungeguide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college.dk/kontakt/uddannelses-og-erhvervsvejledere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sosunord.dk/uddannelser/studievejledning/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eucnord.dk/eud/vejledning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ug.dk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4a"/><Relationship Id="rId13" Type="http://schemas.microsoft.com/office/2007/relationships/hdphoto" Target="../media/hdphoto1.wdp"/><Relationship Id="rId3" Type="http://schemas.microsoft.com/office/2007/relationships/media" Target="../media/media8.m4a"/><Relationship Id="rId7" Type="http://schemas.microsoft.com/office/2007/relationships/media" Target="../media/media10.m4a"/><Relationship Id="rId12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11" Type="http://schemas.openxmlformats.org/officeDocument/2006/relationships/image" Target="../media/image4.png"/><Relationship Id="rId5" Type="http://schemas.microsoft.com/office/2007/relationships/media" Target="../media/media9.m4a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8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uvm.dk/erhvervsuddannelser/adgang-og-optagelse/optagelsesproeve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optagelse.dk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0AC1E862-DF5D-4250-8690-8BCE6AD9F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016" y="3510880"/>
            <a:ext cx="2078360" cy="2078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EE2BA67B-F7C3-4B9E-BC59-ACF5232E0EF1}"/>
              </a:ext>
            </a:extLst>
          </p:cNvPr>
          <p:cNvSpPr txBox="1"/>
          <p:nvPr/>
        </p:nvSpPr>
        <p:spPr>
          <a:xfrm>
            <a:off x="827584" y="2134597"/>
            <a:ext cx="7751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b="1" dirty="0">
                <a:latin typeface="Cambria" panose="02040503050406030204" pitchFamily="18" charset="0"/>
                <a:ea typeface="Cambria" panose="02040503050406030204" pitchFamily="18" charset="0"/>
              </a:rPr>
              <a:t>Erhvervsuddannelserne (EUD/EUX)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C13B959-5C8D-4B85-B723-4E86F9FA3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08B8EF-D32F-4073-8CF8-AF98FCDD3F40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E5538B2-148E-418B-A03C-42A60458A4AD}"/>
              </a:ext>
            </a:extLst>
          </p:cNvPr>
          <p:cNvSpPr txBox="1"/>
          <p:nvPr/>
        </p:nvSpPr>
        <p:spPr>
          <a:xfrm>
            <a:off x="827584" y="2771309"/>
            <a:ext cx="231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Vejledningscaféen</a:t>
            </a:r>
          </a:p>
        </p:txBody>
      </p:sp>
      <p:pic>
        <p:nvPicPr>
          <p:cNvPr id="2" name="Slide 1">
            <a:hlinkClick r:id="" action="ppaction://media"/>
            <a:extLst>
              <a:ext uri="{FF2B5EF4-FFF2-40B4-BE49-F238E27FC236}">
                <a16:creationId xmlns:a16="http://schemas.microsoft.com/office/drawing/2014/main" id="{CFA67EE5-C9AB-468B-910B-71D857BA6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Hvordan er hverdagen på EUD/EUX?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10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619672" y="2442949"/>
            <a:ext cx="597666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Følg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dette link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og løs opgaven:</a:t>
            </a:r>
          </a:p>
          <a:p>
            <a:pPr marL="457200" indent="-457200">
              <a:buFont typeface="+mj-lt"/>
              <a:buAutoNum type="arabicPeriod"/>
            </a:pPr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Vælg 3 erhvervsuddannelser fra listen.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Se videoerne for hver af de 3 erhvervsuddannelser du har valgt.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Svar på følgende spørgsmål til hver video: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Hvad er mest interessant for dig, i det der bliver fortalt i videoen?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Hvorfor er det interessant for dig?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</a:p>
          <a:p>
            <a:endParaRPr lang="da-DK" dirty="0"/>
          </a:p>
        </p:txBody>
      </p:sp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EBC1AC02-C232-45C4-AFC5-95191C1AF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9907" y="20297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Hvad kan man bruge dem til?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11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F4A4BC88-E07A-4F2F-98B3-FDEE48BBD2BC}"/>
              </a:ext>
            </a:extLst>
          </p:cNvPr>
          <p:cNvSpPr txBox="1"/>
          <p:nvPr/>
        </p:nvSpPr>
        <p:spPr>
          <a:xfrm>
            <a:off x="1583668" y="2708920"/>
            <a:ext cx="5976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En erhvervsuddannelse lukker op til mange videregående uddannelser.</a:t>
            </a:r>
          </a:p>
          <a:p>
            <a:pPr algn="ctr"/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dette link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på ug.dk for mere info.</a:t>
            </a:r>
          </a:p>
          <a:p>
            <a:pPr algn="ctr"/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B54AAD8-49BE-45A7-A7F2-587B96E1C4DE}"/>
              </a:ext>
            </a:extLst>
          </p:cNvPr>
          <p:cNvSpPr/>
          <p:nvPr/>
        </p:nvSpPr>
        <p:spPr>
          <a:xfrm>
            <a:off x="2358009" y="450912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dette link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for hvilke videregående uddannelser EUX lukker op til.</a:t>
            </a:r>
            <a:endParaRPr lang="da-DK" sz="2000" dirty="0">
              <a:latin typeface="Cambria" panose="02040503050406030204" pitchFamily="18" charset="0"/>
              <a:ea typeface="Cambria" panose="02040503050406030204" pitchFamily="18" charset="0"/>
              <a:hlinkClick r:id="rId7"/>
            </a:endParaRPr>
          </a:p>
        </p:txBody>
      </p:sp>
      <p:pic>
        <p:nvPicPr>
          <p:cNvPr id="4" name="Slide 11">
            <a:hlinkClick r:id="" action="ppaction://media"/>
            <a:extLst>
              <a:ext uri="{FF2B5EF4-FFF2-40B4-BE49-F238E27FC236}">
                <a16:creationId xmlns:a16="http://schemas.microsoft.com/office/drawing/2014/main" id="{3F14CE7A-1973-4967-AF6E-52731A417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4094" y="2057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85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Mulighed for støtte på uddannelsen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12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E39D8DBA-411B-481E-90B4-075C9CFB8C24}"/>
              </a:ext>
            </a:extLst>
          </p:cNvPr>
          <p:cNvSpPr txBox="1"/>
          <p:nvPr/>
        </p:nvSpPr>
        <p:spPr>
          <a:xfrm>
            <a:off x="1331641" y="2780928"/>
            <a:ext cx="6552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Det er muligt at få støtte under uddannelsen.</a:t>
            </a:r>
          </a:p>
          <a:p>
            <a:pPr algn="ctr"/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Ungeguide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(Læs mere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her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Uddannelsesmentor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(Spørg en vejleder eller rådgiver)</a:t>
            </a:r>
          </a:p>
          <a:p>
            <a:pPr algn="ctr"/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</a:rPr>
              <a:t>Specialpædagogisk Støtte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SPS (Læs mere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her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3" name="Slide 12">
            <a:hlinkClick r:id="" action="ppaction://media"/>
            <a:extLst>
              <a:ext uri="{FF2B5EF4-FFF2-40B4-BE49-F238E27FC236}">
                <a16:creationId xmlns:a16="http://schemas.microsoft.com/office/drawing/2014/main" id="{655B59AC-7E22-47A6-BD60-E0099EC6A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238" y="2078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600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5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331640" y="1484784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Kontakt uddannelsen for mere info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13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A9E281E-B6A2-457D-BAFC-0959BC443077}"/>
              </a:ext>
            </a:extLst>
          </p:cNvPr>
          <p:cNvSpPr txBox="1"/>
          <p:nvPr/>
        </p:nvSpPr>
        <p:spPr>
          <a:xfrm>
            <a:off x="2843808" y="3723244"/>
            <a:ext cx="358899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Vejledningen på EUC Nord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Vejledningen på SOSU Nord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da-DK" sz="2000" b="1" dirty="0">
                <a:latin typeface="Cambria" panose="02040503050406030204" pitchFamily="18" charset="0"/>
                <a:ea typeface="Cambria" panose="02040503050406030204" pitchFamily="18" charset="0"/>
                <a:hlinkClick r:id="rId8"/>
              </a:rPr>
              <a:t>Vejledningen på Tech College</a:t>
            </a:r>
            <a:endParaRPr lang="da-DK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B7EDF13-26E2-4B9C-8D06-39B2A53D3F31}"/>
              </a:ext>
            </a:extLst>
          </p:cNvPr>
          <p:cNvSpPr txBox="1"/>
          <p:nvPr/>
        </p:nvSpPr>
        <p:spPr>
          <a:xfrm>
            <a:off x="1583668" y="2526264"/>
            <a:ext cx="59766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Inden du kontakter en studievejleder, skal du overveje hvilke spørgsmål du vil stille.</a:t>
            </a:r>
          </a:p>
          <a:p>
            <a:pPr algn="ctr"/>
            <a:endParaRPr lang="da-DK" dirty="0"/>
          </a:p>
        </p:txBody>
      </p:sp>
      <p:pic>
        <p:nvPicPr>
          <p:cNvPr id="5" name="Slide 13">
            <a:hlinkClick r:id="" action="ppaction://media"/>
            <a:extLst>
              <a:ext uri="{FF2B5EF4-FFF2-40B4-BE49-F238E27FC236}">
                <a16:creationId xmlns:a16="http://schemas.microsoft.com/office/drawing/2014/main" id="{1E8E64C0-621C-4F9A-9C32-92A6D3051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600" y="25262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133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19459" name="Tekstboks 1"/>
          <p:cNvSpPr txBox="1">
            <a:spLocks noChangeArrowheads="1"/>
          </p:cNvSpPr>
          <p:nvPr/>
        </p:nvSpPr>
        <p:spPr bwMode="auto">
          <a:xfrm>
            <a:off x="1692275" y="1412776"/>
            <a:ext cx="55451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Program</a:t>
            </a:r>
          </a:p>
        </p:txBody>
      </p:sp>
      <p:sp>
        <p:nvSpPr>
          <p:cNvPr id="2" name="Tekstboks 2"/>
          <p:cNvSpPr txBox="1">
            <a:spLocks noChangeArrowheads="1"/>
          </p:cNvSpPr>
          <p:nvPr/>
        </p:nvSpPr>
        <p:spPr bwMode="auto">
          <a:xfrm>
            <a:off x="1835695" y="2302708"/>
            <a:ext cx="5688633" cy="386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er en EUD?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er en EUX?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er de opbygget?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Grundforløb – hvor starter jeg?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er adgangskravene?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søger man ind?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Hvordan er hverdagen på EUD/EUX?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Hvad kan man bruge dem til?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Mulighed for støtte på uddannelsen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da-DK" sz="2000" dirty="0">
                <a:latin typeface="Cambria" panose="02040503050406030204" pitchFamily="18" charset="0"/>
              </a:rPr>
              <a:t>Kontakt uddannelsen for mere info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E2729B5C-2623-4746-845F-A2DF93AD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2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05B5D472-BDD5-4AA8-9C96-8C11FE003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CD9F05AA-D838-433B-A11C-BE63996874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6965" y="228137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763713" y="908720"/>
            <a:ext cx="55451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Hvad er en EUD?</a:t>
            </a:r>
          </a:p>
          <a:p>
            <a:pPr algn="ctr"/>
            <a:r>
              <a:rPr lang="da-DK" sz="2000" b="1" dirty="0">
                <a:latin typeface="Cambria" panose="02040503050406030204" pitchFamily="18" charset="0"/>
              </a:rPr>
              <a:t>(EUD står for Erhvervsuddannelse)</a:t>
            </a:r>
          </a:p>
        </p:txBody>
      </p:sp>
      <p:sp>
        <p:nvSpPr>
          <p:cNvPr id="3" name="Tekstboks 2"/>
          <p:cNvSpPr txBox="1">
            <a:spLocks noChangeArrowheads="1"/>
          </p:cNvSpPr>
          <p:nvPr/>
        </p:nvSpPr>
        <p:spPr bwMode="auto">
          <a:xfrm>
            <a:off x="3203848" y="2763152"/>
            <a:ext cx="55451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Omsorg, sundhed og pædagogik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SOSU og frisør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Kontor, handel og forretningsservice	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salgsassistent og eventkoordinator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Fødevarer, jordbrug og oplevelser</a:t>
            </a:r>
            <a:endParaRPr lang="da-DK" altLang="da-DK" sz="1600" dirty="0">
              <a:latin typeface="Cambria" panose="020405030504060302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kok, ernæringsassistent og landmand</a:t>
            </a:r>
            <a:endParaRPr lang="da-DK" altLang="da-DK" sz="1600" b="1" i="1" dirty="0">
              <a:latin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Teknologi, byggeri og transport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tømrer, smed og mekaniker</a:t>
            </a:r>
            <a:endParaRPr lang="da-DK" sz="1600" b="1" i="1" dirty="0">
              <a:latin typeface="Cambria" panose="02040503050406030204" pitchFamily="18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3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19CCC0F5-DD45-4599-BF34-82F8E5685832}"/>
              </a:ext>
            </a:extLst>
          </p:cNvPr>
          <p:cNvGrpSpPr/>
          <p:nvPr/>
        </p:nvGrpSpPr>
        <p:grpSpPr>
          <a:xfrm rot="16200000">
            <a:off x="799369" y="3458333"/>
            <a:ext cx="1797843" cy="733298"/>
            <a:chOff x="2774150" y="252120"/>
            <a:chExt cx="3321843" cy="900007"/>
          </a:xfrm>
        </p:grpSpPr>
        <p:sp>
          <p:nvSpPr>
            <p:cNvPr id="13" name="Rektangel: afrundede hjørner 12">
              <a:extLst>
                <a:ext uri="{FF2B5EF4-FFF2-40B4-BE49-F238E27FC236}">
                  <a16:creationId xmlns:a16="http://schemas.microsoft.com/office/drawing/2014/main" id="{4BC649BB-D83A-4193-83F4-66C5066C6FBC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ktangel: afrundede hjørner 4">
              <a:extLst>
                <a:ext uri="{FF2B5EF4-FFF2-40B4-BE49-F238E27FC236}">
                  <a16:creationId xmlns:a16="http://schemas.microsoft.com/office/drawing/2014/main" id="{FCF958F3-DA51-481F-95E4-8BAB0C5C9FB1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Praktisk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C03E5787-0120-48DC-A253-F4EA16534165}"/>
              </a:ext>
            </a:extLst>
          </p:cNvPr>
          <p:cNvGrpSpPr/>
          <p:nvPr/>
        </p:nvGrpSpPr>
        <p:grpSpPr>
          <a:xfrm rot="16200000">
            <a:off x="2245342" y="3889203"/>
            <a:ext cx="936105" cy="733298"/>
            <a:chOff x="2774150" y="252120"/>
            <a:chExt cx="3321843" cy="900007"/>
          </a:xfrm>
        </p:grpSpPr>
        <p:sp>
          <p:nvSpPr>
            <p:cNvPr id="16" name="Rektangel: afrundede hjørner 15">
              <a:extLst>
                <a:ext uri="{FF2B5EF4-FFF2-40B4-BE49-F238E27FC236}">
                  <a16:creationId xmlns:a16="http://schemas.microsoft.com/office/drawing/2014/main" id="{25E0A19C-0DED-4CC1-AC85-14DA5E6A146C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ktangel: afrundede hjørner 4">
              <a:extLst>
                <a:ext uri="{FF2B5EF4-FFF2-40B4-BE49-F238E27FC236}">
                  <a16:creationId xmlns:a16="http://schemas.microsoft.com/office/drawing/2014/main" id="{E77E31AC-6BE1-41B6-90A0-21ECA18D38ED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Bogligt</a:t>
              </a:r>
            </a:p>
          </p:txBody>
        </p:sp>
      </p:grp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07D77F1F-4408-4264-8E6F-294B0040A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6362" y="2044778"/>
            <a:ext cx="487363" cy="487363"/>
          </a:xfrm>
          <a:prstGeom prst="rect">
            <a:avLst/>
          </a:prstGeom>
        </p:spPr>
      </p:pic>
      <p:pic>
        <p:nvPicPr>
          <p:cNvPr id="5" name="Slide 3 (b)">
            <a:hlinkClick r:id="" action="ppaction://media"/>
            <a:extLst>
              <a:ext uri="{FF2B5EF4-FFF2-40B4-BE49-F238E27FC236}">
                <a16:creationId xmlns:a16="http://schemas.microsoft.com/office/drawing/2014/main" id="{08EF18E2-5814-4A12-9E7C-64F8614FE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37155" y="287954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34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4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4E34DC48-9306-499C-8ECA-842C7E81DEEC}"/>
              </a:ext>
            </a:extLst>
          </p:cNvPr>
          <p:cNvGrpSpPr/>
          <p:nvPr/>
        </p:nvGrpSpPr>
        <p:grpSpPr>
          <a:xfrm rot="16200000">
            <a:off x="799368" y="3459572"/>
            <a:ext cx="1797843" cy="733298"/>
            <a:chOff x="2774150" y="252120"/>
            <a:chExt cx="3321843" cy="900007"/>
          </a:xfrm>
        </p:grpSpPr>
        <p:sp>
          <p:nvSpPr>
            <p:cNvPr id="7" name="Rektangel: afrundede hjørner 6">
              <a:extLst>
                <a:ext uri="{FF2B5EF4-FFF2-40B4-BE49-F238E27FC236}">
                  <a16:creationId xmlns:a16="http://schemas.microsoft.com/office/drawing/2014/main" id="{14ED862D-7B23-429B-9D5C-36218F9A2C9C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ektangel: afrundede hjørner 4">
              <a:extLst>
                <a:ext uri="{FF2B5EF4-FFF2-40B4-BE49-F238E27FC236}">
                  <a16:creationId xmlns:a16="http://schemas.microsoft.com/office/drawing/2014/main" id="{F7B573F6-0BC2-4967-ADC5-6EFC85C72E9D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Praktisk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BF8F9CE2-A77B-48CB-A577-8F7E21EA5931}"/>
              </a:ext>
            </a:extLst>
          </p:cNvPr>
          <p:cNvGrpSpPr/>
          <p:nvPr/>
        </p:nvGrpSpPr>
        <p:grpSpPr>
          <a:xfrm rot="16200000">
            <a:off x="1821604" y="3466705"/>
            <a:ext cx="1783579" cy="733298"/>
            <a:chOff x="2774150" y="252120"/>
            <a:chExt cx="3321843" cy="900007"/>
          </a:xfrm>
        </p:grpSpPr>
        <p:sp>
          <p:nvSpPr>
            <p:cNvPr id="11" name="Rektangel: afrundede hjørner 10">
              <a:extLst>
                <a:ext uri="{FF2B5EF4-FFF2-40B4-BE49-F238E27FC236}">
                  <a16:creationId xmlns:a16="http://schemas.microsoft.com/office/drawing/2014/main" id="{E2D8C5C0-B141-4DE3-8E93-0BFBCB074935}"/>
                </a:ext>
              </a:extLst>
            </p:cNvPr>
            <p:cNvSpPr/>
            <p:nvPr/>
          </p:nvSpPr>
          <p:spPr>
            <a:xfrm>
              <a:off x="2774150" y="252120"/>
              <a:ext cx="3321843" cy="900007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ktangel: afrundede hjørner 4">
              <a:extLst>
                <a:ext uri="{FF2B5EF4-FFF2-40B4-BE49-F238E27FC236}">
                  <a16:creationId xmlns:a16="http://schemas.microsoft.com/office/drawing/2014/main" id="{45E04A5C-7D32-460D-8BD7-0649CD40E03E}"/>
                </a:ext>
              </a:extLst>
            </p:cNvPr>
            <p:cNvSpPr txBox="1"/>
            <p:nvPr/>
          </p:nvSpPr>
          <p:spPr>
            <a:xfrm>
              <a:off x="2800510" y="278480"/>
              <a:ext cx="3269123" cy="8472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a-DK" sz="1800" kern="1200" dirty="0">
                  <a:latin typeface="Cambria" panose="02040503050406030204" pitchFamily="18" charset="0"/>
                </a:rPr>
                <a:t>Bogligt</a:t>
              </a:r>
            </a:p>
          </p:txBody>
        </p:sp>
      </p:grpSp>
      <p:sp>
        <p:nvSpPr>
          <p:cNvPr id="15" name="Tekstboks 1">
            <a:extLst>
              <a:ext uri="{FF2B5EF4-FFF2-40B4-BE49-F238E27FC236}">
                <a16:creationId xmlns:a16="http://schemas.microsoft.com/office/drawing/2014/main" id="{97E323E4-BA08-4317-B14A-56305E1B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908720"/>
            <a:ext cx="5545137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a-DK" sz="2800" b="1" dirty="0">
                <a:latin typeface="Cambria" panose="02040503050406030204" pitchFamily="18" charset="0"/>
              </a:rPr>
              <a:t>Hvad er en EUX?</a:t>
            </a:r>
          </a:p>
          <a:p>
            <a:pPr algn="ctr"/>
            <a:r>
              <a:rPr lang="da-DK" sz="2000" b="1" dirty="0">
                <a:latin typeface="Cambria" panose="02040503050406030204" pitchFamily="18" charset="0"/>
              </a:rPr>
              <a:t>(EUX står for Erhvervsuddannelse med gymnasiale fag)</a:t>
            </a:r>
          </a:p>
        </p:txBody>
      </p:sp>
      <p:sp>
        <p:nvSpPr>
          <p:cNvPr id="14" name="Tekstboks 2">
            <a:extLst>
              <a:ext uri="{FF2B5EF4-FFF2-40B4-BE49-F238E27FC236}">
                <a16:creationId xmlns:a16="http://schemas.microsoft.com/office/drawing/2014/main" id="{6D1532CD-28D9-481E-9C16-19426898D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848" y="2763152"/>
            <a:ext cx="55451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Omsorg, sundhed og pædagogik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SOSU og frisør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Kontor, handel og forretningsservice	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salgsassistent og eventkoordinator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Fødevarer, jordbrug og oplevelser</a:t>
            </a:r>
            <a:endParaRPr lang="da-DK" altLang="da-DK" sz="1600" dirty="0">
              <a:latin typeface="Cambria" panose="02040503050406030204" pitchFamily="18" charset="0"/>
            </a:endParaRP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kok, ernæringsassistent og landmand</a:t>
            </a:r>
            <a:endParaRPr lang="da-DK" altLang="da-DK" sz="1600" b="1" i="1" dirty="0">
              <a:latin typeface="Cambria" panose="02040503050406030204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da-DK" altLang="da-DK" sz="1600" b="1" dirty="0">
                <a:latin typeface="Cambria" panose="02040503050406030204" pitchFamily="18" charset="0"/>
              </a:rPr>
              <a:t>Teknologi, byggeri og transport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da-DK" altLang="da-DK" sz="1600" i="1" dirty="0">
                <a:latin typeface="Cambria" panose="02040503050406030204" pitchFamily="18" charset="0"/>
              </a:rPr>
              <a:t>Fx tømrer, smed og mekaniker</a:t>
            </a:r>
            <a:endParaRPr lang="da-DK" sz="1600" b="1" i="1" dirty="0">
              <a:latin typeface="Cambria" panose="02040503050406030204" pitchFamily="18" charset="0"/>
            </a:endParaRPr>
          </a:p>
        </p:txBody>
      </p:sp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C5AEA498-52E1-4C38-8122-BB6BA8062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92680" y="2074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82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5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pic>
        <p:nvPicPr>
          <p:cNvPr id="5" name="Billede 4" descr="Et billede, der indeholder monitor, enhed&#10;&#10;Automatisk genereret beskrivelse">
            <a:extLst>
              <a:ext uri="{FF2B5EF4-FFF2-40B4-BE49-F238E27FC236}">
                <a16:creationId xmlns:a16="http://schemas.microsoft.com/office/drawing/2014/main" id="{0B1C620E-97B7-4BA0-A9FB-B30D924EA33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0648"/>
            <a:ext cx="6408712" cy="6408712"/>
          </a:xfrm>
          <a:prstGeom prst="rect">
            <a:avLst/>
          </a:prstGeom>
          <a:noFill/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2C65AE7-AEAD-4E38-8C59-E33BFD67AE9A}"/>
              </a:ext>
            </a:extLst>
          </p:cNvPr>
          <p:cNvSpPr txBox="1"/>
          <p:nvPr/>
        </p:nvSpPr>
        <p:spPr>
          <a:xfrm>
            <a:off x="6544001" y="6174252"/>
            <a:ext cx="18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Se mere på </a:t>
            </a:r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  <a:hlinkClick r:id="rId7" action="ppaction://hlinkfile"/>
              </a:rPr>
              <a:t>ug.dk</a:t>
            </a:r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Slide 5">
            <a:hlinkClick r:id="" action="ppaction://media"/>
            <a:extLst>
              <a:ext uri="{FF2B5EF4-FFF2-40B4-BE49-F238E27FC236}">
                <a16:creationId xmlns:a16="http://schemas.microsoft.com/office/drawing/2014/main" id="{F14251FE-62F0-4230-9829-47683DE69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7685" y="2276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16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618828" y="1506518"/>
            <a:ext cx="5905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a-DK" sz="2800" b="1" dirty="0">
                <a:latin typeface="Cambria" panose="02040503050406030204" pitchFamily="18" charset="0"/>
              </a:rPr>
              <a:t>Hvordan er EUD og EUX opbygget?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6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grpSp>
        <p:nvGrpSpPr>
          <p:cNvPr id="6" name="Gruppe 5">
            <a:extLst>
              <a:ext uri="{FF2B5EF4-FFF2-40B4-BE49-F238E27FC236}">
                <a16:creationId xmlns:a16="http://schemas.microsoft.com/office/drawing/2014/main" id="{0403E7AF-7869-4F24-81D2-5F60890C2CAE}"/>
              </a:ext>
            </a:extLst>
          </p:cNvPr>
          <p:cNvGrpSpPr/>
          <p:nvPr/>
        </p:nvGrpSpPr>
        <p:grpSpPr>
          <a:xfrm>
            <a:off x="1503144" y="2246433"/>
            <a:ext cx="6021184" cy="3630839"/>
            <a:chOff x="1618828" y="2227433"/>
            <a:chExt cx="6021184" cy="363083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292FBE-E0B6-4B71-A25D-8E9A44C81E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309" b="94149" l="3548" r="99355">
                          <a14:foregroundMark x1="9194" y1="15160" x2="41452" y2="10372"/>
                          <a14:foregroundMark x1="41452" y1="10372" x2="85484" y2="18883"/>
                          <a14:foregroundMark x1="85484" y1="18883" x2="99355" y2="15957"/>
                          <a14:foregroundMark x1="10323" y1="40691" x2="38226" y2="46011"/>
                          <a14:foregroundMark x1="38226" y1="46011" x2="69032" y2="41755"/>
                          <a14:foregroundMark x1="69032" y1="41755" x2="77419" y2="43883"/>
                          <a14:foregroundMark x1="77419" y1="43883" x2="94194" y2="38298"/>
                          <a14:foregroundMark x1="94194" y1="38298" x2="95806" y2="38298"/>
                          <a14:foregroundMark x1="32581" y1="37234" x2="6613" y2="36968"/>
                          <a14:foregroundMark x1="29927" y1="57750" x2="32665" y2="57398"/>
                          <a14:foregroundMark x1="17803" y1="59307" x2="20707" y2="58934"/>
                          <a14:foregroundMark x1="10079" y1="60299" x2="10610" y2="60231"/>
                          <a14:foregroundMark x1="36514" y1="57431" x2="55000" y2="59574"/>
                          <a14:foregroundMark x1="55000" y1="59574" x2="64032" y2="64894"/>
                          <a14:foregroundMark x1="64032" y1="64894" x2="64194" y2="64894"/>
                          <a14:foregroundMark x1="94516" y1="66755" x2="66774" y2="63564"/>
                          <a14:foregroundMark x1="47258" y1="64096" x2="28065" y2="66223"/>
                          <a14:foregroundMark x1="27903" y1="64096" x2="40484" y2="61436"/>
                          <a14:foregroundMark x1="19194" y1="68085" x2="10323" y2="64894"/>
                          <a14:foregroundMark x1="34839" y1="65957" x2="43387" y2="65957"/>
                          <a14:foregroundMark x1="43387" y1="65957" x2="30806" y2="68883"/>
                          <a14:foregroundMark x1="8387" y1="80053" x2="8387" y2="80053"/>
                          <a14:foregroundMark x1="7419" y1="94149" x2="7419" y2="94149"/>
                          <a14:foregroundMark x1="47581" y1="82181" x2="47581" y2="82181"/>
                          <a14:foregroundMark x1="47581" y1="93351" x2="47581" y2="93351"/>
                          <a14:foregroundMark x1="84677" y1="82447" x2="84677" y2="82447"/>
                          <a14:foregroundMark x1="85000" y1="91755" x2="85000" y2="91755"/>
                          <a14:foregroundMark x1="6129" y1="64362" x2="6129" y2="65426"/>
                          <a14:foregroundMark x1="6129" y1="61170" x2="6129" y2="64362"/>
                          <a14:foregroundMark x1="6290" y1="42287" x2="5645" y2="38830"/>
                          <a14:foregroundMark x1="3710" y1="14894" x2="3710" y2="14894"/>
                          <a14:foregroundMark x1="3710" y1="40160" x2="3710" y2="40160"/>
                          <a14:foregroundMark x1="3548" y1="64894" x2="3548" y2="64894"/>
                          <a14:foregroundMark x1="60161" y1="17553" x2="60161" y2="17553"/>
                          <a14:foregroundMark x1="60161" y1="19681" x2="60161" y2="19681"/>
                          <a14:backgroundMark x1="27258" y1="25798" x2="3548" y2="25266"/>
                          <a14:backgroundMark x1="3548" y1="25266" x2="22097" y2="27394"/>
                          <a14:backgroundMark x1="22097" y1="27394" x2="35806" y2="25266"/>
                          <a14:backgroundMark x1="33710" y1="25266" x2="60323" y2="21809"/>
                          <a14:backgroundMark x1="60323" y1="21809" x2="83226" y2="29521"/>
                          <a14:backgroundMark x1="89516" y1="52660" x2="43710" y2="51064"/>
                          <a14:backgroundMark x1="32742" y1="31649" x2="20161" y2="31117"/>
                          <a14:backgroundMark x1="36129" y1="56383" x2="32097" y2="55851"/>
                          <a14:backgroundMark x1="99355" y1="15957" x2="99355" y2="15957"/>
                          <a14:backgroundMark x1="29194" y1="55851" x2="19516" y2="55851"/>
                          <a14:backgroundMark x1="16613" y1="56117" x2="7742" y2="55319"/>
                          <a14:backgroundMark x1="7742" y1="55319" x2="6613" y2="55851"/>
                          <a14:backgroundMark x1="3387" y1="15160" x2="3387" y2="15160"/>
                          <a14:backgroundMark x1="3710" y1="38564" x2="3710" y2="38564"/>
                          <a14:backgroundMark x1="2903" y1="66223" x2="2903" y2="66223"/>
                          <a14:backgroundMark x1="3710" y1="64362" x2="3710" y2="643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828" y="2276872"/>
              <a:ext cx="5905500" cy="35814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kstfelt 3">
              <a:extLst>
                <a:ext uri="{FF2B5EF4-FFF2-40B4-BE49-F238E27FC236}">
                  <a16:creationId xmlns:a16="http://schemas.microsoft.com/office/drawing/2014/main" id="{7C71CFD7-A7B1-43EB-9511-0A69CD890B64}"/>
                </a:ext>
              </a:extLst>
            </p:cNvPr>
            <p:cNvSpPr txBox="1"/>
            <p:nvPr/>
          </p:nvSpPr>
          <p:spPr>
            <a:xfrm>
              <a:off x="2267744" y="5012928"/>
              <a:ext cx="1266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Grundforløb</a:t>
              </a:r>
              <a:endParaRPr lang="da-DK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kstfelt 10">
              <a:extLst>
                <a:ext uri="{FF2B5EF4-FFF2-40B4-BE49-F238E27FC236}">
                  <a16:creationId xmlns:a16="http://schemas.microsoft.com/office/drawing/2014/main" id="{99C37556-9EAD-4ECA-8B14-80149850C5B1}"/>
                </a:ext>
              </a:extLst>
            </p:cNvPr>
            <p:cNvSpPr txBox="1"/>
            <p:nvPr/>
          </p:nvSpPr>
          <p:spPr>
            <a:xfrm>
              <a:off x="2267744" y="5373216"/>
              <a:ext cx="16678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Grundforløb med 6 fag</a:t>
              </a:r>
            </a:p>
            <a:p>
              <a:r>
                <a:rPr lang="da-DK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på gymnasialt niveau</a:t>
              </a:r>
              <a:endParaRPr lang="da-DK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E3C31297-83D4-441D-B87C-93128443F8F4}"/>
                </a:ext>
              </a:extLst>
            </p:cNvPr>
            <p:cNvSpPr txBox="1"/>
            <p:nvPr/>
          </p:nvSpPr>
          <p:spPr>
            <a:xfrm>
              <a:off x="4499992" y="5017802"/>
              <a:ext cx="6556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Skole</a:t>
              </a:r>
            </a:p>
          </p:txBody>
        </p:sp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040038E-F839-44EC-9DA2-780FA8692056}"/>
                </a:ext>
              </a:extLst>
            </p:cNvPr>
            <p:cNvSpPr txBox="1"/>
            <p:nvPr/>
          </p:nvSpPr>
          <p:spPr>
            <a:xfrm>
              <a:off x="4519783" y="5373216"/>
              <a:ext cx="18287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Erhvervsuddannelsesfag </a:t>
              </a:r>
            </a:p>
            <a:p>
              <a:r>
                <a:rPr lang="da-DK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og gymnasiale fag</a:t>
              </a:r>
              <a:endParaRPr lang="da-DK" sz="1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BC9C5789-977C-4A0C-912C-604D3EDEF9BB}"/>
                </a:ext>
              </a:extLst>
            </p:cNvPr>
            <p:cNvSpPr txBox="1"/>
            <p:nvPr/>
          </p:nvSpPr>
          <p:spPr>
            <a:xfrm>
              <a:off x="6814465" y="5043546"/>
              <a:ext cx="825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Praktik</a:t>
              </a:r>
              <a:endParaRPr lang="da-DK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A6D68EE8-A039-4ED4-97CC-D16227940CCF}"/>
                </a:ext>
              </a:extLst>
            </p:cNvPr>
            <p:cNvSpPr txBox="1"/>
            <p:nvPr/>
          </p:nvSpPr>
          <p:spPr>
            <a:xfrm>
              <a:off x="6814465" y="5470289"/>
              <a:ext cx="6891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Prøve</a:t>
              </a:r>
            </a:p>
          </p:txBody>
        </p:sp>
        <p:sp>
          <p:nvSpPr>
            <p:cNvPr id="16" name="Tekstfelt 15">
              <a:extLst>
                <a:ext uri="{FF2B5EF4-FFF2-40B4-BE49-F238E27FC236}">
                  <a16:creationId xmlns:a16="http://schemas.microsoft.com/office/drawing/2014/main" id="{E2549020-2E3D-4D59-B12B-624FE5D3AAE6}"/>
                </a:ext>
              </a:extLst>
            </p:cNvPr>
            <p:cNvSpPr txBox="1"/>
            <p:nvPr/>
          </p:nvSpPr>
          <p:spPr>
            <a:xfrm>
              <a:off x="1866405" y="3965367"/>
              <a:ext cx="23109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Merkantil EUD med EUX</a:t>
              </a:r>
              <a:endParaRPr lang="da-DK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A04151CF-797E-49A8-9315-D756D794D3E7}"/>
                </a:ext>
              </a:extLst>
            </p:cNvPr>
            <p:cNvSpPr txBox="1"/>
            <p:nvPr/>
          </p:nvSpPr>
          <p:spPr>
            <a:xfrm>
              <a:off x="1866405" y="3090446"/>
              <a:ext cx="21365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Teknisk EUD med EUX</a:t>
              </a:r>
              <a:endParaRPr lang="da-DK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BA1D7039-3700-4DEF-86FB-C1B54556D577}"/>
                </a:ext>
              </a:extLst>
            </p:cNvPr>
            <p:cNvSpPr txBox="1"/>
            <p:nvPr/>
          </p:nvSpPr>
          <p:spPr>
            <a:xfrm>
              <a:off x="1873250" y="2227433"/>
              <a:ext cx="1468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600" dirty="0">
                  <a:latin typeface="Cambria" panose="02040503050406030204" pitchFamily="18" charset="0"/>
                  <a:ea typeface="Cambria" panose="02040503050406030204" pitchFamily="18" charset="0"/>
                </a:rPr>
                <a:t>EUD uden EUX</a:t>
              </a:r>
              <a:endParaRPr lang="da-DK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Pil: højre 4">
              <a:extLst>
                <a:ext uri="{FF2B5EF4-FFF2-40B4-BE49-F238E27FC236}">
                  <a16:creationId xmlns:a16="http://schemas.microsoft.com/office/drawing/2014/main" id="{59B72686-8AC0-4B34-A473-C3E5DCB8B03E}"/>
                </a:ext>
              </a:extLst>
            </p:cNvPr>
            <p:cNvSpPr/>
            <p:nvPr/>
          </p:nvSpPr>
          <p:spPr>
            <a:xfrm>
              <a:off x="1691680" y="2555014"/>
              <a:ext cx="185912" cy="539999"/>
            </a:xfrm>
            <a:prstGeom prst="rightArrow">
              <a:avLst/>
            </a:prstGeom>
            <a:solidFill>
              <a:srgbClr val="194C6B"/>
            </a:solidFill>
            <a:ln w="317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9" name="Pil: højre 18">
              <a:extLst>
                <a:ext uri="{FF2B5EF4-FFF2-40B4-BE49-F238E27FC236}">
                  <a16:creationId xmlns:a16="http://schemas.microsoft.com/office/drawing/2014/main" id="{AB1C090A-F86D-4F99-9917-046B8DC645B5}"/>
                </a:ext>
              </a:extLst>
            </p:cNvPr>
            <p:cNvSpPr/>
            <p:nvPr/>
          </p:nvSpPr>
          <p:spPr>
            <a:xfrm>
              <a:off x="1680493" y="3448233"/>
              <a:ext cx="185912" cy="539999"/>
            </a:xfrm>
            <a:prstGeom prst="rightArrow">
              <a:avLst/>
            </a:prstGeom>
            <a:solidFill>
              <a:srgbClr val="194C6B"/>
            </a:solidFill>
            <a:ln w="317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0" name="Pil: højre 19">
              <a:extLst>
                <a:ext uri="{FF2B5EF4-FFF2-40B4-BE49-F238E27FC236}">
                  <a16:creationId xmlns:a16="http://schemas.microsoft.com/office/drawing/2014/main" id="{03E91574-EA08-4F52-A2CA-240B6386DAE9}"/>
                </a:ext>
              </a:extLst>
            </p:cNvPr>
            <p:cNvSpPr/>
            <p:nvPr/>
          </p:nvSpPr>
          <p:spPr>
            <a:xfrm>
              <a:off x="1691680" y="4308298"/>
              <a:ext cx="185912" cy="539999"/>
            </a:xfrm>
            <a:prstGeom prst="rightArrow">
              <a:avLst/>
            </a:prstGeom>
            <a:solidFill>
              <a:srgbClr val="194C6B"/>
            </a:solidFill>
            <a:ln w="3175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pic>
        <p:nvPicPr>
          <p:cNvPr id="7" name="Slide 6 (a)">
            <a:hlinkClick r:id="" action="ppaction://media"/>
            <a:extLst>
              <a:ext uri="{FF2B5EF4-FFF2-40B4-BE49-F238E27FC236}">
                <a16:creationId xmlns:a16="http://schemas.microsoft.com/office/drawing/2014/main" id="{E7F81BD2-CF13-40DF-B305-4C893BC14B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699" y="2529008"/>
            <a:ext cx="487363" cy="487363"/>
          </a:xfrm>
          <a:prstGeom prst="rect">
            <a:avLst/>
          </a:prstGeom>
        </p:spPr>
      </p:pic>
      <p:pic>
        <p:nvPicPr>
          <p:cNvPr id="8" name="Slide 6 (b)">
            <a:hlinkClick r:id="" action="ppaction://media"/>
            <a:extLst>
              <a:ext uri="{FF2B5EF4-FFF2-40B4-BE49-F238E27FC236}">
                <a16:creationId xmlns:a16="http://schemas.microsoft.com/office/drawing/2014/main" id="{6A04F227-E33B-4667-A1C4-9F2ABA7C03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699" y="3467233"/>
            <a:ext cx="487363" cy="487363"/>
          </a:xfrm>
          <a:prstGeom prst="rect">
            <a:avLst/>
          </a:prstGeom>
        </p:spPr>
      </p:pic>
      <p:pic>
        <p:nvPicPr>
          <p:cNvPr id="10" name="Sldie 6 (c)">
            <a:hlinkClick r:id="" action="ppaction://media"/>
            <a:extLst>
              <a:ext uri="{FF2B5EF4-FFF2-40B4-BE49-F238E27FC236}">
                <a16:creationId xmlns:a16="http://schemas.microsoft.com/office/drawing/2014/main" id="{EA7C2A61-124B-4E85-A1BA-2B18F6D484B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698" y="4405458"/>
            <a:ext cx="487363" cy="487363"/>
          </a:xfrm>
          <a:prstGeom prst="rect">
            <a:avLst/>
          </a:prstGeom>
        </p:spPr>
      </p:pic>
      <p:pic>
        <p:nvPicPr>
          <p:cNvPr id="21" name="Slide 6 (c)">
            <a:hlinkClick r:id="" action="ppaction://media"/>
            <a:extLst>
              <a:ext uri="{FF2B5EF4-FFF2-40B4-BE49-F238E27FC236}">
                <a16:creationId xmlns:a16="http://schemas.microsoft.com/office/drawing/2014/main" id="{B738A52A-779C-4F3F-BFE7-8F50451DBA4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51562" y="5392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002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8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Grundforløb – hvor starter jeg?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7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467544" y="2472833"/>
            <a:ext cx="28014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Grundforløb 1 (GF 1)</a:t>
            </a: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Under 25 år, og max 2 år siden du er gået ud af 9. eller 10. klasse.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3CBA678-19A2-4064-A2B7-E3E17B3818ED}"/>
              </a:ext>
            </a:extLst>
          </p:cNvPr>
          <p:cNvSpPr txBox="1"/>
          <p:nvPr/>
        </p:nvSpPr>
        <p:spPr>
          <a:xfrm>
            <a:off x="3223495" y="2472833"/>
            <a:ext cx="25202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Grundforløb 2 (GF 2)</a:t>
            </a: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Mere end 2 år siden at du er gået ud af 9. eller 10. klasse.</a:t>
            </a:r>
          </a:p>
          <a:p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i="1" dirty="0">
                <a:latin typeface="Cambria" panose="02040503050406030204" pitchFamily="18" charset="0"/>
                <a:ea typeface="Cambria" panose="02040503050406030204" pitchFamily="18" charset="0"/>
              </a:rPr>
              <a:t>Der er dog mulighed for at starte på GF 2 tidligere. Kontakt studievejleder EUD/EUX.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4018DC1-C3F5-46FF-8314-EDEACCD10931}"/>
              </a:ext>
            </a:extLst>
          </p:cNvPr>
          <p:cNvSpPr txBox="1"/>
          <p:nvPr/>
        </p:nvSpPr>
        <p:spPr>
          <a:xfrm>
            <a:off x="5940152" y="2472833"/>
            <a:ext cx="273630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u="sng" dirty="0">
                <a:latin typeface="Cambria" panose="02040503050406030204" pitchFamily="18" charset="0"/>
                <a:ea typeface="Cambria" panose="02040503050406030204" pitchFamily="18" charset="0"/>
              </a:rPr>
              <a:t>Grundforløb Plus (GF+)</a:t>
            </a: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Mere end 2 år siden du er gået ud af 9. eller 10. klasse.</a:t>
            </a:r>
          </a:p>
          <a:p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dirty="0">
                <a:latin typeface="Cambria" panose="02040503050406030204" pitchFamily="18" charset="0"/>
                <a:ea typeface="Cambria" panose="02040503050406030204" pitchFamily="18" charset="0"/>
              </a:rPr>
              <a:t>Et 10-ugers afklaringsforløb, før man starter på Grundforløb 2.</a:t>
            </a:r>
          </a:p>
        </p:txBody>
      </p:sp>
      <p:pic>
        <p:nvPicPr>
          <p:cNvPr id="3" name="Slide 7">
            <a:hlinkClick r:id="" action="ppaction://media"/>
            <a:extLst>
              <a:ext uri="{FF2B5EF4-FFF2-40B4-BE49-F238E27FC236}">
                <a16:creationId xmlns:a16="http://schemas.microsoft.com/office/drawing/2014/main" id="{9EFEF406-8361-4EB2-8A48-D94DCB72E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631" y="16503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5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Hvad er adgangskravene?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8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619672" y="2708920"/>
            <a:ext cx="59766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2,0 ved afgangsprøven i Dansk</a:t>
            </a: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2,0 ved afgangsprøven i Matematik</a:t>
            </a:r>
          </a:p>
          <a:p>
            <a:endParaRPr lang="da-DK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i="1" dirty="0">
                <a:latin typeface="Cambria" panose="02040503050406030204" pitchFamily="18" charset="0"/>
                <a:ea typeface="Cambria" panose="02040503050406030204" pitchFamily="18" charset="0"/>
              </a:rPr>
              <a:t>Hvis man ikke har det, skal man til optagelsessamtale og optagelsesprøve.</a:t>
            </a:r>
          </a:p>
          <a:p>
            <a:endParaRPr lang="da-DK" sz="20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Du kan på 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  <a:hlinkClick r:id="rId6"/>
              </a:rPr>
              <a:t>dette link</a:t>
            </a:r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 læse mere og finde eksempler på optagelsesprøverne.</a:t>
            </a:r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B3274C3D-6863-4B4F-A548-B315C05EE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9672" y="17681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5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https://webmail.hjoerring.dk/owa/attachment.ashx?id=RgAAAAADxtphU%2bTgTb2YdBABeBrvBwCAN0RjzbLDS5CFmNAAGrFwAAAAPZXBAACFjZijxZGITomtZCdcRKoLAAASkuV6AAAJ&amp;attcnt=1&amp;attid0=EACiKzXg34svTrq82t3SgcxE&amp;attcid0=image001.jpg%4001CD76CE.B218C240"/>
          <p:cNvSpPr>
            <a:spLocks noChangeAspect="1" noChangeArrowheads="1"/>
          </p:cNvSpPr>
          <p:nvPr/>
        </p:nvSpPr>
        <p:spPr bwMode="auto">
          <a:xfrm>
            <a:off x="130175" y="-1287463"/>
            <a:ext cx="1743075" cy="2686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a-DK">
              <a:latin typeface="Lucida Sans Unicode" pitchFamily="34" charset="0"/>
            </a:endParaRPr>
          </a:p>
        </p:txBody>
      </p:sp>
      <p:sp>
        <p:nvSpPr>
          <p:cNvPr id="21508" name="Tekstboks 1"/>
          <p:cNvSpPr txBox="1">
            <a:spLocks noChangeArrowheads="1"/>
          </p:cNvSpPr>
          <p:nvPr/>
        </p:nvSpPr>
        <p:spPr bwMode="auto">
          <a:xfrm>
            <a:off x="1403649" y="1506518"/>
            <a:ext cx="64807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a-DK" sz="2800" b="1" dirty="0">
                <a:latin typeface="Cambria" panose="02040503050406030204" pitchFamily="18" charset="0"/>
              </a:rPr>
              <a:t>Hvordan søger man ind?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611D6CB-3765-49C4-8219-A15F585A2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D3ED84-C5C8-4676-B878-F266590CEACA}" type="slidenum">
              <a:rPr lang="da-DK" smtClean="0">
                <a:latin typeface="Cambria" panose="02040503050406030204" pitchFamily="18" charset="0"/>
                <a:ea typeface="Cambria" panose="02040503050406030204" pitchFamily="18" charset="0"/>
              </a:rPr>
              <a:pPr>
                <a:defRPr/>
              </a:pPr>
              <a:t>9</a:t>
            </a:fld>
            <a:endParaRPr lang="da-DK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62FD8E8-E77B-4098-985A-4A0792FBBD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/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296144" cy="1296144"/>
          </a:xfrm>
          <a:prstGeom prst="rect">
            <a:avLst/>
          </a:prstGeom>
          <a:noFill/>
          <a:ln w="34925">
            <a:noFill/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713772AB-B363-4EF1-827E-930BB0242CE7}"/>
              </a:ext>
            </a:extLst>
          </p:cNvPr>
          <p:cNvSpPr txBox="1"/>
          <p:nvPr/>
        </p:nvSpPr>
        <p:spPr>
          <a:xfrm>
            <a:off x="1331637" y="3140968"/>
            <a:ext cx="648071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>
                <a:latin typeface="Cambria" panose="02040503050406030204" pitchFamily="18" charset="0"/>
                <a:ea typeface="Cambria" panose="02040503050406030204" pitchFamily="18" charset="0"/>
              </a:rPr>
              <a:t>Alle ansøgninger til EUD og EUX, foregår via optagelse.dk</a:t>
            </a:r>
          </a:p>
          <a:p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5AAC37B7-B149-4FFE-BB53-E8F2D85F5646}"/>
              </a:ext>
            </a:extLst>
          </p:cNvPr>
          <p:cNvSpPr txBox="1"/>
          <p:nvPr/>
        </p:nvSpPr>
        <p:spPr>
          <a:xfrm>
            <a:off x="3070625" y="4107283"/>
            <a:ext cx="30027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>
                <a:latin typeface="Cambria" panose="02040503050406030204" pitchFamily="18" charset="0"/>
                <a:ea typeface="Cambria" panose="02040503050406030204" pitchFamily="18" charset="0"/>
                <a:hlinkClick r:id="rId6" action="ppaction://hlinkfile"/>
              </a:rPr>
              <a:t>Optagelse.dk</a:t>
            </a:r>
            <a:endParaRPr lang="da-DK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Slide 9">
            <a:hlinkClick r:id="" action="ppaction://media"/>
            <a:extLst>
              <a:ext uri="{FF2B5EF4-FFF2-40B4-BE49-F238E27FC236}">
                <a16:creationId xmlns:a16="http://schemas.microsoft.com/office/drawing/2014/main" id="{A36F05E8-23C3-4668-82CA-CE4DA063E0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8712" y="20718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30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6845</TotalTime>
  <Words>577</Words>
  <Application>Microsoft Office PowerPoint</Application>
  <PresentationFormat>Skærmshow (4:3)</PresentationFormat>
  <Paragraphs>130</Paragraphs>
  <Slides>13</Slides>
  <Notes>12</Notes>
  <HiddenSlides>0</HiddenSlides>
  <MMClips>17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22" baseType="lpstr">
      <vt:lpstr>Arial</vt:lpstr>
      <vt:lpstr>Calibri</vt:lpstr>
      <vt:lpstr>Cambria</vt:lpstr>
      <vt:lpstr>Century Gothic</vt:lpstr>
      <vt:lpstr>Courier New</vt:lpstr>
      <vt:lpstr>Lucida Sans Unicode</vt:lpstr>
      <vt:lpstr>Wingdings</vt:lpstr>
      <vt:lpstr>Wingdings 3</vt:lpstr>
      <vt:lpstr>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Jørn Houen</dc:creator>
  <cp:lastModifiedBy>Simon Budolf Nørkjær</cp:lastModifiedBy>
  <cp:revision>294</cp:revision>
  <dcterms:created xsi:type="dcterms:W3CDTF">2012-08-14T19:35:10Z</dcterms:created>
  <dcterms:modified xsi:type="dcterms:W3CDTF">2020-07-01T10:32:05Z</dcterms:modified>
</cp:coreProperties>
</file>