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2" r:id="rId4"/>
    <p:sldId id="273" r:id="rId5"/>
    <p:sldId id="303" r:id="rId6"/>
    <p:sldId id="259" r:id="rId7"/>
    <p:sldId id="270" r:id="rId8"/>
    <p:sldId id="261" r:id="rId9"/>
    <p:sldId id="274" r:id="rId10"/>
    <p:sldId id="271" r:id="rId11"/>
    <p:sldId id="275" r:id="rId12"/>
    <p:sldId id="263" r:id="rId13"/>
    <p:sldId id="276" r:id="rId14"/>
    <p:sldId id="264" r:id="rId15"/>
    <p:sldId id="277" r:id="rId16"/>
    <p:sldId id="265" r:id="rId17"/>
    <p:sldId id="278" r:id="rId18"/>
    <p:sldId id="284" r:id="rId19"/>
    <p:sldId id="266" r:id="rId20"/>
    <p:sldId id="279" r:id="rId21"/>
    <p:sldId id="267" r:id="rId22"/>
    <p:sldId id="280" r:id="rId23"/>
    <p:sldId id="268" r:id="rId24"/>
    <p:sldId id="281" r:id="rId25"/>
    <p:sldId id="269" r:id="rId26"/>
    <p:sldId id="282" r:id="rId27"/>
    <p:sldId id="30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90F313-A877-4875-9BF2-F780D6B062B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7AA52D-FE7A-4CD0-9134-CA20118CC1B9}">
      <dgm:prSet/>
      <dgm:spPr/>
      <dgm:t>
        <a:bodyPr/>
        <a:lstStyle/>
        <a:p>
          <a:r>
            <a:rPr lang="da-DK" dirty="0">
              <a:solidFill>
                <a:schemeClr val="bg1"/>
              </a:solidFill>
            </a:rPr>
            <a:t>At give dig et overblik over, hvor mange forskellige ufaglærte jobs der egentlig findes derude</a:t>
          </a:r>
          <a:endParaRPr lang="en-US" dirty="0">
            <a:solidFill>
              <a:schemeClr val="bg1"/>
            </a:solidFill>
          </a:endParaRPr>
        </a:p>
      </dgm:t>
    </dgm:pt>
    <dgm:pt modelId="{CCAB714E-9F4C-466B-8EE0-C63219F03334}" type="parTrans" cxnId="{49217FAF-1D76-4324-B9F8-6F1B4BE763F5}">
      <dgm:prSet/>
      <dgm:spPr/>
      <dgm:t>
        <a:bodyPr/>
        <a:lstStyle/>
        <a:p>
          <a:endParaRPr lang="en-US"/>
        </a:p>
      </dgm:t>
    </dgm:pt>
    <dgm:pt modelId="{D6544F76-AB3B-4987-9206-C1E928C54DC9}" type="sibTrans" cxnId="{49217FAF-1D76-4324-B9F8-6F1B4BE763F5}">
      <dgm:prSet/>
      <dgm:spPr/>
      <dgm:t>
        <a:bodyPr/>
        <a:lstStyle/>
        <a:p>
          <a:endParaRPr lang="en-US"/>
        </a:p>
      </dgm:t>
    </dgm:pt>
    <dgm:pt modelId="{B4433625-1699-400D-9018-77EE9E34A9C5}">
      <dgm:prSet/>
      <dgm:spPr/>
      <dgm:t>
        <a:bodyPr/>
        <a:lstStyle/>
        <a:p>
          <a:r>
            <a:rPr lang="da-DK" dirty="0">
              <a:solidFill>
                <a:schemeClr val="bg1"/>
              </a:solidFill>
            </a:rPr>
            <a:t>En fortælling om, hvad de forskellige jobs går ud på</a:t>
          </a:r>
          <a:endParaRPr lang="en-US" dirty="0">
            <a:solidFill>
              <a:schemeClr val="bg1"/>
            </a:solidFill>
          </a:endParaRPr>
        </a:p>
      </dgm:t>
    </dgm:pt>
    <dgm:pt modelId="{D002AE8B-9595-43AE-989F-B9536E40DC60}" type="parTrans" cxnId="{AFE08DEC-A289-4B87-8298-A44BBD515F34}">
      <dgm:prSet/>
      <dgm:spPr/>
      <dgm:t>
        <a:bodyPr/>
        <a:lstStyle/>
        <a:p>
          <a:endParaRPr lang="en-US"/>
        </a:p>
      </dgm:t>
    </dgm:pt>
    <dgm:pt modelId="{F547C95A-F045-469B-AF67-9B07B5A47FE9}" type="sibTrans" cxnId="{AFE08DEC-A289-4B87-8298-A44BBD515F34}">
      <dgm:prSet/>
      <dgm:spPr/>
      <dgm:t>
        <a:bodyPr/>
        <a:lstStyle/>
        <a:p>
          <a:endParaRPr lang="en-US"/>
        </a:p>
      </dgm:t>
    </dgm:pt>
    <dgm:pt modelId="{4F64B513-BD89-4249-9B3C-064F0675A5D4}">
      <dgm:prSet/>
      <dgm:spPr/>
      <dgm:t>
        <a:bodyPr/>
        <a:lstStyle/>
        <a:p>
          <a:r>
            <a:rPr lang="da-DK" dirty="0">
              <a:solidFill>
                <a:schemeClr val="bg1"/>
              </a:solidFill>
            </a:rPr>
            <a:t>En fortælling om, hvad de forskellige jobs ofte kræver af dig</a:t>
          </a:r>
          <a:endParaRPr lang="en-US" dirty="0">
            <a:solidFill>
              <a:schemeClr val="bg1"/>
            </a:solidFill>
          </a:endParaRPr>
        </a:p>
      </dgm:t>
    </dgm:pt>
    <dgm:pt modelId="{431E5A26-F393-4C8D-B255-227DC1F4F931}" type="parTrans" cxnId="{0C9B45D0-D006-4092-AD47-ABF9AC5099E6}">
      <dgm:prSet/>
      <dgm:spPr/>
      <dgm:t>
        <a:bodyPr/>
        <a:lstStyle/>
        <a:p>
          <a:endParaRPr lang="en-US"/>
        </a:p>
      </dgm:t>
    </dgm:pt>
    <dgm:pt modelId="{EC95D3F0-E6DC-43AF-8872-82CA661A72EA}" type="sibTrans" cxnId="{0C9B45D0-D006-4092-AD47-ABF9AC5099E6}">
      <dgm:prSet/>
      <dgm:spPr/>
      <dgm:t>
        <a:bodyPr/>
        <a:lstStyle/>
        <a:p>
          <a:endParaRPr lang="en-US"/>
        </a:p>
      </dgm:t>
    </dgm:pt>
    <dgm:pt modelId="{75C17E25-8FE8-4BCF-AC76-E95AFB1BAF91}">
      <dgm:prSet/>
      <dgm:spPr/>
      <dgm:t>
        <a:bodyPr/>
        <a:lstStyle/>
        <a:p>
          <a:r>
            <a:rPr lang="da-DK" dirty="0">
              <a:solidFill>
                <a:schemeClr val="bg1"/>
              </a:solidFill>
            </a:rPr>
            <a:t>At klæde dig godt på, så du er klar til at søge lignende jobs</a:t>
          </a:r>
          <a:endParaRPr lang="en-US" dirty="0">
            <a:solidFill>
              <a:schemeClr val="bg1"/>
            </a:solidFill>
          </a:endParaRPr>
        </a:p>
      </dgm:t>
    </dgm:pt>
    <dgm:pt modelId="{BA4C0735-DCD9-40DF-97CF-DBFED99CA9E9}" type="parTrans" cxnId="{514654ED-1ABD-4FD2-86CA-B94A221B4B9B}">
      <dgm:prSet/>
      <dgm:spPr/>
      <dgm:t>
        <a:bodyPr/>
        <a:lstStyle/>
        <a:p>
          <a:endParaRPr lang="en-US"/>
        </a:p>
      </dgm:t>
    </dgm:pt>
    <dgm:pt modelId="{04FF2FCA-2933-4243-B822-8F381F1078F3}" type="sibTrans" cxnId="{514654ED-1ABD-4FD2-86CA-B94A221B4B9B}">
      <dgm:prSet/>
      <dgm:spPr/>
      <dgm:t>
        <a:bodyPr/>
        <a:lstStyle/>
        <a:p>
          <a:endParaRPr lang="en-US"/>
        </a:p>
      </dgm:t>
    </dgm:pt>
    <dgm:pt modelId="{632BAAC7-3622-4169-B1C9-957604CB9513}">
      <dgm:prSet/>
      <dgm:spPr/>
      <dgm:t>
        <a:bodyPr/>
        <a:lstStyle/>
        <a:p>
          <a:r>
            <a:rPr lang="da-DK" dirty="0">
              <a:solidFill>
                <a:schemeClr val="bg1"/>
              </a:solidFill>
            </a:rPr>
            <a:t>At inspirere dig til at gøre din jobsøgning bredere end den var før på baggrund af din nye viden</a:t>
          </a:r>
          <a:endParaRPr lang="en-US" dirty="0">
            <a:solidFill>
              <a:schemeClr val="bg1"/>
            </a:solidFill>
          </a:endParaRPr>
        </a:p>
      </dgm:t>
    </dgm:pt>
    <dgm:pt modelId="{28202902-703B-4A35-9D37-FAA4F52BD271}" type="parTrans" cxnId="{07E8D618-8234-4327-960A-9064E2C02C09}">
      <dgm:prSet/>
      <dgm:spPr/>
      <dgm:t>
        <a:bodyPr/>
        <a:lstStyle/>
        <a:p>
          <a:endParaRPr lang="en-US"/>
        </a:p>
      </dgm:t>
    </dgm:pt>
    <dgm:pt modelId="{493A955F-15A3-48BC-97F4-64E8D34889BA}" type="sibTrans" cxnId="{07E8D618-8234-4327-960A-9064E2C02C09}">
      <dgm:prSet/>
      <dgm:spPr/>
      <dgm:t>
        <a:bodyPr/>
        <a:lstStyle/>
        <a:p>
          <a:endParaRPr lang="en-US"/>
        </a:p>
      </dgm:t>
    </dgm:pt>
    <dgm:pt modelId="{6A65B2F2-C30C-4F48-B2D5-36CE1E22FF67}" type="pres">
      <dgm:prSet presAssocID="{D590F313-A877-4875-9BF2-F780D6B062B7}" presName="vert0" presStyleCnt="0">
        <dgm:presLayoutVars>
          <dgm:dir/>
          <dgm:animOne val="branch"/>
          <dgm:animLvl val="lvl"/>
        </dgm:presLayoutVars>
      </dgm:prSet>
      <dgm:spPr/>
    </dgm:pt>
    <dgm:pt modelId="{29836540-4762-49AB-88D5-D207A7F27F90}" type="pres">
      <dgm:prSet presAssocID="{4A7AA52D-FE7A-4CD0-9134-CA20118CC1B9}" presName="thickLine" presStyleLbl="alignNode1" presStyleIdx="0" presStyleCnt="5"/>
      <dgm:spPr/>
    </dgm:pt>
    <dgm:pt modelId="{887A5DD2-16C1-4781-8025-6B1D67B6599B}" type="pres">
      <dgm:prSet presAssocID="{4A7AA52D-FE7A-4CD0-9134-CA20118CC1B9}" presName="horz1" presStyleCnt="0"/>
      <dgm:spPr/>
    </dgm:pt>
    <dgm:pt modelId="{8D7EFF33-338B-49A4-A740-E3D4F99B302F}" type="pres">
      <dgm:prSet presAssocID="{4A7AA52D-FE7A-4CD0-9134-CA20118CC1B9}" presName="tx1" presStyleLbl="revTx" presStyleIdx="0" presStyleCnt="5"/>
      <dgm:spPr/>
    </dgm:pt>
    <dgm:pt modelId="{4196E7FC-6905-4C50-9215-9EED56C3C29B}" type="pres">
      <dgm:prSet presAssocID="{4A7AA52D-FE7A-4CD0-9134-CA20118CC1B9}" presName="vert1" presStyleCnt="0"/>
      <dgm:spPr/>
    </dgm:pt>
    <dgm:pt modelId="{6EA91B3C-4C0E-41BB-99A2-2F1A61D35CBC}" type="pres">
      <dgm:prSet presAssocID="{B4433625-1699-400D-9018-77EE9E34A9C5}" presName="thickLine" presStyleLbl="alignNode1" presStyleIdx="1" presStyleCnt="5"/>
      <dgm:spPr/>
    </dgm:pt>
    <dgm:pt modelId="{96324F50-3C9A-4E8A-9C74-A9D61C392392}" type="pres">
      <dgm:prSet presAssocID="{B4433625-1699-400D-9018-77EE9E34A9C5}" presName="horz1" presStyleCnt="0"/>
      <dgm:spPr/>
    </dgm:pt>
    <dgm:pt modelId="{1399794E-FB2D-4000-8627-3C84678E20A8}" type="pres">
      <dgm:prSet presAssocID="{B4433625-1699-400D-9018-77EE9E34A9C5}" presName="tx1" presStyleLbl="revTx" presStyleIdx="1" presStyleCnt="5"/>
      <dgm:spPr/>
    </dgm:pt>
    <dgm:pt modelId="{A3924F03-C3D0-4D7B-BC25-748A0A8CEE8A}" type="pres">
      <dgm:prSet presAssocID="{B4433625-1699-400D-9018-77EE9E34A9C5}" presName="vert1" presStyleCnt="0"/>
      <dgm:spPr/>
    </dgm:pt>
    <dgm:pt modelId="{FAD34A41-8B87-4125-9C62-5759CA27BF1F}" type="pres">
      <dgm:prSet presAssocID="{4F64B513-BD89-4249-9B3C-064F0675A5D4}" presName="thickLine" presStyleLbl="alignNode1" presStyleIdx="2" presStyleCnt="5"/>
      <dgm:spPr/>
    </dgm:pt>
    <dgm:pt modelId="{58A30E01-4BE5-4E1A-B75C-DDA816D55C13}" type="pres">
      <dgm:prSet presAssocID="{4F64B513-BD89-4249-9B3C-064F0675A5D4}" presName="horz1" presStyleCnt="0"/>
      <dgm:spPr/>
    </dgm:pt>
    <dgm:pt modelId="{8808C588-D173-414E-87BB-4E4B345097B9}" type="pres">
      <dgm:prSet presAssocID="{4F64B513-BD89-4249-9B3C-064F0675A5D4}" presName="tx1" presStyleLbl="revTx" presStyleIdx="2" presStyleCnt="5"/>
      <dgm:spPr/>
    </dgm:pt>
    <dgm:pt modelId="{ABC7A922-0451-42ED-B80E-A7E42DD433DA}" type="pres">
      <dgm:prSet presAssocID="{4F64B513-BD89-4249-9B3C-064F0675A5D4}" presName="vert1" presStyleCnt="0"/>
      <dgm:spPr/>
    </dgm:pt>
    <dgm:pt modelId="{A7E8CACD-9BA7-4220-85C0-D011F9C93342}" type="pres">
      <dgm:prSet presAssocID="{75C17E25-8FE8-4BCF-AC76-E95AFB1BAF91}" presName="thickLine" presStyleLbl="alignNode1" presStyleIdx="3" presStyleCnt="5"/>
      <dgm:spPr/>
    </dgm:pt>
    <dgm:pt modelId="{305E7C2A-75C8-4FCA-85F4-94864CFAD6FB}" type="pres">
      <dgm:prSet presAssocID="{75C17E25-8FE8-4BCF-AC76-E95AFB1BAF91}" presName="horz1" presStyleCnt="0"/>
      <dgm:spPr/>
    </dgm:pt>
    <dgm:pt modelId="{F98DDCCA-35ED-40CE-B7DA-FD1C438B8CF2}" type="pres">
      <dgm:prSet presAssocID="{75C17E25-8FE8-4BCF-AC76-E95AFB1BAF91}" presName="tx1" presStyleLbl="revTx" presStyleIdx="3" presStyleCnt="5"/>
      <dgm:spPr/>
    </dgm:pt>
    <dgm:pt modelId="{774AEB89-FCED-4C88-8ED8-3C22B64FF6DD}" type="pres">
      <dgm:prSet presAssocID="{75C17E25-8FE8-4BCF-AC76-E95AFB1BAF91}" presName="vert1" presStyleCnt="0"/>
      <dgm:spPr/>
    </dgm:pt>
    <dgm:pt modelId="{BDD373E4-FD66-4FC1-8B30-6215B00F580E}" type="pres">
      <dgm:prSet presAssocID="{632BAAC7-3622-4169-B1C9-957604CB9513}" presName="thickLine" presStyleLbl="alignNode1" presStyleIdx="4" presStyleCnt="5"/>
      <dgm:spPr/>
    </dgm:pt>
    <dgm:pt modelId="{14AB1F9E-B914-4050-898E-5166C4D1FB43}" type="pres">
      <dgm:prSet presAssocID="{632BAAC7-3622-4169-B1C9-957604CB9513}" presName="horz1" presStyleCnt="0"/>
      <dgm:spPr/>
    </dgm:pt>
    <dgm:pt modelId="{358F55BB-C004-4E0B-8DBF-613F43939266}" type="pres">
      <dgm:prSet presAssocID="{632BAAC7-3622-4169-B1C9-957604CB9513}" presName="tx1" presStyleLbl="revTx" presStyleIdx="4" presStyleCnt="5"/>
      <dgm:spPr/>
    </dgm:pt>
    <dgm:pt modelId="{ECA13406-2014-46DA-8BBE-FE8C6B3862A0}" type="pres">
      <dgm:prSet presAssocID="{632BAAC7-3622-4169-B1C9-957604CB9513}" presName="vert1" presStyleCnt="0"/>
      <dgm:spPr/>
    </dgm:pt>
  </dgm:ptLst>
  <dgm:cxnLst>
    <dgm:cxn modelId="{75BDDB16-3DFF-4DDB-ADCA-6679A3858E3D}" type="presOf" srcId="{4F64B513-BD89-4249-9B3C-064F0675A5D4}" destId="{8808C588-D173-414E-87BB-4E4B345097B9}" srcOrd="0" destOrd="0" presId="urn:microsoft.com/office/officeart/2008/layout/LinedList"/>
    <dgm:cxn modelId="{07E8D618-8234-4327-960A-9064E2C02C09}" srcId="{D590F313-A877-4875-9BF2-F780D6B062B7}" destId="{632BAAC7-3622-4169-B1C9-957604CB9513}" srcOrd="4" destOrd="0" parTransId="{28202902-703B-4A35-9D37-FAA4F52BD271}" sibTransId="{493A955F-15A3-48BC-97F4-64E8D34889BA}"/>
    <dgm:cxn modelId="{4E991331-ABBD-45CB-B513-26C6CF9886F6}" type="presOf" srcId="{632BAAC7-3622-4169-B1C9-957604CB9513}" destId="{358F55BB-C004-4E0B-8DBF-613F43939266}" srcOrd="0" destOrd="0" presId="urn:microsoft.com/office/officeart/2008/layout/LinedList"/>
    <dgm:cxn modelId="{F677514D-2169-47DE-9C08-19E8569DD1FA}" type="presOf" srcId="{D590F313-A877-4875-9BF2-F780D6B062B7}" destId="{6A65B2F2-C30C-4F48-B2D5-36CE1E22FF67}" srcOrd="0" destOrd="0" presId="urn:microsoft.com/office/officeart/2008/layout/LinedList"/>
    <dgm:cxn modelId="{FB59DA6F-8828-4012-8074-CEA11389143A}" type="presOf" srcId="{B4433625-1699-400D-9018-77EE9E34A9C5}" destId="{1399794E-FB2D-4000-8627-3C84678E20A8}" srcOrd="0" destOrd="0" presId="urn:microsoft.com/office/officeart/2008/layout/LinedList"/>
    <dgm:cxn modelId="{2F164673-834F-4E78-AD8B-470F02DFF206}" type="presOf" srcId="{75C17E25-8FE8-4BCF-AC76-E95AFB1BAF91}" destId="{F98DDCCA-35ED-40CE-B7DA-FD1C438B8CF2}" srcOrd="0" destOrd="0" presId="urn:microsoft.com/office/officeart/2008/layout/LinedList"/>
    <dgm:cxn modelId="{49217FAF-1D76-4324-B9F8-6F1B4BE763F5}" srcId="{D590F313-A877-4875-9BF2-F780D6B062B7}" destId="{4A7AA52D-FE7A-4CD0-9134-CA20118CC1B9}" srcOrd="0" destOrd="0" parTransId="{CCAB714E-9F4C-466B-8EE0-C63219F03334}" sibTransId="{D6544F76-AB3B-4987-9206-C1E928C54DC9}"/>
    <dgm:cxn modelId="{0C9B45D0-D006-4092-AD47-ABF9AC5099E6}" srcId="{D590F313-A877-4875-9BF2-F780D6B062B7}" destId="{4F64B513-BD89-4249-9B3C-064F0675A5D4}" srcOrd="2" destOrd="0" parTransId="{431E5A26-F393-4C8D-B255-227DC1F4F931}" sibTransId="{EC95D3F0-E6DC-43AF-8872-82CA661A72EA}"/>
    <dgm:cxn modelId="{4EE2FEE1-38A9-4175-AF68-CC9776889B53}" type="presOf" srcId="{4A7AA52D-FE7A-4CD0-9134-CA20118CC1B9}" destId="{8D7EFF33-338B-49A4-A740-E3D4F99B302F}" srcOrd="0" destOrd="0" presId="urn:microsoft.com/office/officeart/2008/layout/LinedList"/>
    <dgm:cxn modelId="{AFE08DEC-A289-4B87-8298-A44BBD515F34}" srcId="{D590F313-A877-4875-9BF2-F780D6B062B7}" destId="{B4433625-1699-400D-9018-77EE9E34A9C5}" srcOrd="1" destOrd="0" parTransId="{D002AE8B-9595-43AE-989F-B9536E40DC60}" sibTransId="{F547C95A-F045-469B-AF67-9B07B5A47FE9}"/>
    <dgm:cxn modelId="{514654ED-1ABD-4FD2-86CA-B94A221B4B9B}" srcId="{D590F313-A877-4875-9BF2-F780D6B062B7}" destId="{75C17E25-8FE8-4BCF-AC76-E95AFB1BAF91}" srcOrd="3" destOrd="0" parTransId="{BA4C0735-DCD9-40DF-97CF-DBFED99CA9E9}" sibTransId="{04FF2FCA-2933-4243-B822-8F381F1078F3}"/>
    <dgm:cxn modelId="{B42310A1-0636-4571-943A-60E22F8CACB1}" type="presParOf" srcId="{6A65B2F2-C30C-4F48-B2D5-36CE1E22FF67}" destId="{29836540-4762-49AB-88D5-D207A7F27F90}" srcOrd="0" destOrd="0" presId="urn:microsoft.com/office/officeart/2008/layout/LinedList"/>
    <dgm:cxn modelId="{6F07F135-716B-4D3C-90BB-58BBF0CFB9A7}" type="presParOf" srcId="{6A65B2F2-C30C-4F48-B2D5-36CE1E22FF67}" destId="{887A5DD2-16C1-4781-8025-6B1D67B6599B}" srcOrd="1" destOrd="0" presId="urn:microsoft.com/office/officeart/2008/layout/LinedList"/>
    <dgm:cxn modelId="{06A567D9-C8D4-49D6-810F-48E526C85C41}" type="presParOf" srcId="{887A5DD2-16C1-4781-8025-6B1D67B6599B}" destId="{8D7EFF33-338B-49A4-A740-E3D4F99B302F}" srcOrd="0" destOrd="0" presId="urn:microsoft.com/office/officeart/2008/layout/LinedList"/>
    <dgm:cxn modelId="{E86A2A93-A602-4E77-8A50-4407A6987811}" type="presParOf" srcId="{887A5DD2-16C1-4781-8025-6B1D67B6599B}" destId="{4196E7FC-6905-4C50-9215-9EED56C3C29B}" srcOrd="1" destOrd="0" presId="urn:microsoft.com/office/officeart/2008/layout/LinedList"/>
    <dgm:cxn modelId="{EDE260A4-6545-49DB-8F57-48EF02E98591}" type="presParOf" srcId="{6A65B2F2-C30C-4F48-B2D5-36CE1E22FF67}" destId="{6EA91B3C-4C0E-41BB-99A2-2F1A61D35CBC}" srcOrd="2" destOrd="0" presId="urn:microsoft.com/office/officeart/2008/layout/LinedList"/>
    <dgm:cxn modelId="{6B16F838-950D-40BD-95D2-1F82564B9225}" type="presParOf" srcId="{6A65B2F2-C30C-4F48-B2D5-36CE1E22FF67}" destId="{96324F50-3C9A-4E8A-9C74-A9D61C392392}" srcOrd="3" destOrd="0" presId="urn:microsoft.com/office/officeart/2008/layout/LinedList"/>
    <dgm:cxn modelId="{9DE422D3-12EC-443E-8187-E78C607C9AD3}" type="presParOf" srcId="{96324F50-3C9A-4E8A-9C74-A9D61C392392}" destId="{1399794E-FB2D-4000-8627-3C84678E20A8}" srcOrd="0" destOrd="0" presId="urn:microsoft.com/office/officeart/2008/layout/LinedList"/>
    <dgm:cxn modelId="{29A51ACF-2ACF-4C7C-97FC-3B246D32AEA5}" type="presParOf" srcId="{96324F50-3C9A-4E8A-9C74-A9D61C392392}" destId="{A3924F03-C3D0-4D7B-BC25-748A0A8CEE8A}" srcOrd="1" destOrd="0" presId="urn:microsoft.com/office/officeart/2008/layout/LinedList"/>
    <dgm:cxn modelId="{49693592-DEF2-45BB-AD2D-268C88E2F337}" type="presParOf" srcId="{6A65B2F2-C30C-4F48-B2D5-36CE1E22FF67}" destId="{FAD34A41-8B87-4125-9C62-5759CA27BF1F}" srcOrd="4" destOrd="0" presId="urn:microsoft.com/office/officeart/2008/layout/LinedList"/>
    <dgm:cxn modelId="{836032D1-D4A9-40BD-A420-57222ADEA12A}" type="presParOf" srcId="{6A65B2F2-C30C-4F48-B2D5-36CE1E22FF67}" destId="{58A30E01-4BE5-4E1A-B75C-DDA816D55C13}" srcOrd="5" destOrd="0" presId="urn:microsoft.com/office/officeart/2008/layout/LinedList"/>
    <dgm:cxn modelId="{932F0C50-AAE9-47F8-B878-F729F1790EDB}" type="presParOf" srcId="{58A30E01-4BE5-4E1A-B75C-DDA816D55C13}" destId="{8808C588-D173-414E-87BB-4E4B345097B9}" srcOrd="0" destOrd="0" presId="urn:microsoft.com/office/officeart/2008/layout/LinedList"/>
    <dgm:cxn modelId="{610FA902-9854-4ACD-9578-B1AECFC0137C}" type="presParOf" srcId="{58A30E01-4BE5-4E1A-B75C-DDA816D55C13}" destId="{ABC7A922-0451-42ED-B80E-A7E42DD433DA}" srcOrd="1" destOrd="0" presId="urn:microsoft.com/office/officeart/2008/layout/LinedList"/>
    <dgm:cxn modelId="{52FD61F4-6DE6-4D21-96E1-1D05CA529C1D}" type="presParOf" srcId="{6A65B2F2-C30C-4F48-B2D5-36CE1E22FF67}" destId="{A7E8CACD-9BA7-4220-85C0-D011F9C93342}" srcOrd="6" destOrd="0" presId="urn:microsoft.com/office/officeart/2008/layout/LinedList"/>
    <dgm:cxn modelId="{3DB1A489-B56D-4002-8F1E-27E1A4E0506A}" type="presParOf" srcId="{6A65B2F2-C30C-4F48-B2D5-36CE1E22FF67}" destId="{305E7C2A-75C8-4FCA-85F4-94864CFAD6FB}" srcOrd="7" destOrd="0" presId="urn:microsoft.com/office/officeart/2008/layout/LinedList"/>
    <dgm:cxn modelId="{55B2988E-B2CE-42F0-BFC4-40137D6F88F9}" type="presParOf" srcId="{305E7C2A-75C8-4FCA-85F4-94864CFAD6FB}" destId="{F98DDCCA-35ED-40CE-B7DA-FD1C438B8CF2}" srcOrd="0" destOrd="0" presId="urn:microsoft.com/office/officeart/2008/layout/LinedList"/>
    <dgm:cxn modelId="{0B98122A-E1F0-4CC7-90B9-81B2C2CFE9AB}" type="presParOf" srcId="{305E7C2A-75C8-4FCA-85F4-94864CFAD6FB}" destId="{774AEB89-FCED-4C88-8ED8-3C22B64FF6DD}" srcOrd="1" destOrd="0" presId="urn:microsoft.com/office/officeart/2008/layout/LinedList"/>
    <dgm:cxn modelId="{25886D86-DD23-4A31-A11D-68183082DA90}" type="presParOf" srcId="{6A65B2F2-C30C-4F48-B2D5-36CE1E22FF67}" destId="{BDD373E4-FD66-4FC1-8B30-6215B00F580E}" srcOrd="8" destOrd="0" presId="urn:microsoft.com/office/officeart/2008/layout/LinedList"/>
    <dgm:cxn modelId="{6AC749B4-D63F-4B28-93CD-178E44CC81C7}" type="presParOf" srcId="{6A65B2F2-C30C-4F48-B2D5-36CE1E22FF67}" destId="{14AB1F9E-B914-4050-898E-5166C4D1FB43}" srcOrd="9" destOrd="0" presId="urn:microsoft.com/office/officeart/2008/layout/LinedList"/>
    <dgm:cxn modelId="{82ACC86F-D6B0-4203-9911-F01E4BBA3A11}" type="presParOf" srcId="{14AB1F9E-B914-4050-898E-5166C4D1FB43}" destId="{358F55BB-C004-4E0B-8DBF-613F43939266}" srcOrd="0" destOrd="0" presId="urn:microsoft.com/office/officeart/2008/layout/LinedList"/>
    <dgm:cxn modelId="{329D94B4-F60A-4AF0-969A-1399FDE94636}" type="presParOf" srcId="{14AB1F9E-B914-4050-898E-5166C4D1FB43}" destId="{ECA13406-2014-46DA-8BBE-FE8C6B3862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36540-4762-49AB-88D5-D207A7F27F90}">
      <dsp:nvSpPr>
        <dsp:cNvPr id="0" name=""/>
        <dsp:cNvSpPr/>
      </dsp:nvSpPr>
      <dsp:spPr>
        <a:xfrm>
          <a:off x="0" y="443"/>
          <a:ext cx="60751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EFF33-338B-49A4-A740-E3D4F99B302F}">
      <dsp:nvSpPr>
        <dsp:cNvPr id="0" name=""/>
        <dsp:cNvSpPr/>
      </dsp:nvSpPr>
      <dsp:spPr>
        <a:xfrm>
          <a:off x="0" y="443"/>
          <a:ext cx="6075179" cy="72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>
              <a:solidFill>
                <a:schemeClr val="bg1"/>
              </a:solidFill>
            </a:rPr>
            <a:t>At give dig et overblik over, hvor mange forskellige ufaglærte jobs der egentlig findes derude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443"/>
        <a:ext cx="6075179" cy="726262"/>
      </dsp:txXfrm>
    </dsp:sp>
    <dsp:sp modelId="{6EA91B3C-4C0E-41BB-99A2-2F1A61D35CBC}">
      <dsp:nvSpPr>
        <dsp:cNvPr id="0" name=""/>
        <dsp:cNvSpPr/>
      </dsp:nvSpPr>
      <dsp:spPr>
        <a:xfrm>
          <a:off x="0" y="726706"/>
          <a:ext cx="6075179" cy="0"/>
        </a:xfrm>
        <a:prstGeom prst="line">
          <a:avLst/>
        </a:prstGeom>
        <a:solidFill>
          <a:schemeClr val="accent2">
            <a:hueOff val="-969594"/>
            <a:satOff val="-2193"/>
            <a:lumOff val="-1422"/>
            <a:alphaOff val="0"/>
          </a:schemeClr>
        </a:solidFill>
        <a:ln w="15875" cap="rnd" cmpd="sng" algn="ctr">
          <a:solidFill>
            <a:schemeClr val="accent2">
              <a:hueOff val="-969594"/>
              <a:satOff val="-2193"/>
              <a:lumOff val="-14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9794E-FB2D-4000-8627-3C84678E20A8}">
      <dsp:nvSpPr>
        <dsp:cNvPr id="0" name=""/>
        <dsp:cNvSpPr/>
      </dsp:nvSpPr>
      <dsp:spPr>
        <a:xfrm>
          <a:off x="0" y="726706"/>
          <a:ext cx="6075179" cy="72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>
              <a:solidFill>
                <a:schemeClr val="bg1"/>
              </a:solidFill>
            </a:rPr>
            <a:t>En fortælling om, hvad de forskellige jobs går ud på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726706"/>
        <a:ext cx="6075179" cy="726262"/>
      </dsp:txXfrm>
    </dsp:sp>
    <dsp:sp modelId="{FAD34A41-8B87-4125-9C62-5759CA27BF1F}">
      <dsp:nvSpPr>
        <dsp:cNvPr id="0" name=""/>
        <dsp:cNvSpPr/>
      </dsp:nvSpPr>
      <dsp:spPr>
        <a:xfrm>
          <a:off x="0" y="1452968"/>
          <a:ext cx="6075179" cy="0"/>
        </a:xfrm>
        <a:prstGeom prst="line">
          <a:avLst/>
        </a:prstGeom>
        <a:solidFill>
          <a:schemeClr val="accent2">
            <a:hueOff val="-1939188"/>
            <a:satOff val="-4386"/>
            <a:lumOff val="-2843"/>
            <a:alphaOff val="0"/>
          </a:schemeClr>
        </a:solidFill>
        <a:ln w="15875" cap="rnd" cmpd="sng" algn="ctr">
          <a:solidFill>
            <a:schemeClr val="accent2">
              <a:hueOff val="-1939188"/>
              <a:satOff val="-4386"/>
              <a:lumOff val="-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8C588-D173-414E-87BB-4E4B345097B9}">
      <dsp:nvSpPr>
        <dsp:cNvPr id="0" name=""/>
        <dsp:cNvSpPr/>
      </dsp:nvSpPr>
      <dsp:spPr>
        <a:xfrm>
          <a:off x="0" y="1452968"/>
          <a:ext cx="6075179" cy="72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>
              <a:solidFill>
                <a:schemeClr val="bg1"/>
              </a:solidFill>
            </a:rPr>
            <a:t>En fortælling om, hvad de forskellige jobs ofte kræver af dig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1452968"/>
        <a:ext cx="6075179" cy="726262"/>
      </dsp:txXfrm>
    </dsp:sp>
    <dsp:sp modelId="{A7E8CACD-9BA7-4220-85C0-D011F9C93342}">
      <dsp:nvSpPr>
        <dsp:cNvPr id="0" name=""/>
        <dsp:cNvSpPr/>
      </dsp:nvSpPr>
      <dsp:spPr>
        <a:xfrm>
          <a:off x="0" y="2179231"/>
          <a:ext cx="6075179" cy="0"/>
        </a:xfrm>
        <a:prstGeom prst="line">
          <a:avLst/>
        </a:prstGeom>
        <a:solidFill>
          <a:schemeClr val="accent2">
            <a:hueOff val="-2908781"/>
            <a:satOff val="-6578"/>
            <a:lumOff val="-4265"/>
            <a:alphaOff val="0"/>
          </a:schemeClr>
        </a:solidFill>
        <a:ln w="15875" cap="rnd" cmpd="sng" algn="ctr">
          <a:solidFill>
            <a:schemeClr val="accent2">
              <a:hueOff val="-2908781"/>
              <a:satOff val="-6578"/>
              <a:lumOff val="-42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DDCCA-35ED-40CE-B7DA-FD1C438B8CF2}">
      <dsp:nvSpPr>
        <dsp:cNvPr id="0" name=""/>
        <dsp:cNvSpPr/>
      </dsp:nvSpPr>
      <dsp:spPr>
        <a:xfrm>
          <a:off x="0" y="2179231"/>
          <a:ext cx="6075179" cy="72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>
              <a:solidFill>
                <a:schemeClr val="bg1"/>
              </a:solidFill>
            </a:rPr>
            <a:t>At klæde dig godt på, så du er klar til at søge lignende jobs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2179231"/>
        <a:ext cx="6075179" cy="726262"/>
      </dsp:txXfrm>
    </dsp:sp>
    <dsp:sp modelId="{BDD373E4-FD66-4FC1-8B30-6215B00F580E}">
      <dsp:nvSpPr>
        <dsp:cNvPr id="0" name=""/>
        <dsp:cNvSpPr/>
      </dsp:nvSpPr>
      <dsp:spPr>
        <a:xfrm>
          <a:off x="0" y="2905493"/>
          <a:ext cx="6075179" cy="0"/>
        </a:xfrm>
        <a:prstGeom prst="line">
          <a:avLst/>
        </a:prstGeom>
        <a:solidFill>
          <a:schemeClr val="accent2">
            <a:hueOff val="-3878375"/>
            <a:satOff val="-8771"/>
            <a:lumOff val="-5686"/>
            <a:alphaOff val="0"/>
          </a:schemeClr>
        </a:solidFill>
        <a:ln w="15875" cap="rnd" cmpd="sng" algn="ctr">
          <a:solidFill>
            <a:schemeClr val="accent2">
              <a:hueOff val="-3878375"/>
              <a:satOff val="-8771"/>
              <a:lumOff val="-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F55BB-C004-4E0B-8DBF-613F43939266}">
      <dsp:nvSpPr>
        <dsp:cNvPr id="0" name=""/>
        <dsp:cNvSpPr/>
      </dsp:nvSpPr>
      <dsp:spPr>
        <a:xfrm>
          <a:off x="0" y="2905493"/>
          <a:ext cx="6075179" cy="72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>
              <a:solidFill>
                <a:schemeClr val="bg1"/>
              </a:solidFill>
            </a:rPr>
            <a:t>At inspirere dig til at gøre din jobsøgning bredere end den var før på baggrund af din nye viden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2905493"/>
        <a:ext cx="6075179" cy="726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g"/><Relationship Id="rId5" Type="http://schemas.openxmlformats.org/officeDocument/2006/relationships/hyperlink" Target="https://www.ug.dk/job/job-fordelt-paa-erhvervsomraader/paedagogiskkirkeligtogsocialtarbejde/paedagogiskarb" TargetMode="External"/><Relationship Id="rId4" Type="http://schemas.openxmlformats.org/officeDocument/2006/relationships/hyperlink" Target="https://www.ug.dk/job/job-fordelt-paa-erhvervsomraader/sundhedomsorgogplej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s://www.ug.dk/job/job-fordelt-paa-erhvervsomraader/rengoeringejdservicerenov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hyperlink" Target="https://www.ug.dk/job/job-fordelt-paa-erhvervsomraader/industrielproduk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jpg"/><Relationship Id="rId5" Type="http://schemas.openxmlformats.org/officeDocument/2006/relationships/image" Target="../media/image17.jpg"/><Relationship Id="rId4" Type="http://schemas.openxmlformats.org/officeDocument/2006/relationships/hyperlink" Target="https://www.ug.dk/job/job-fordelt-paa-erhvervsomraader/byggeoganlae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https://www.ug.dk/job/job-fordelt-paa-erhvervsomraader/landskovbrugfiskeriogdyreplej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s://www.ug.dk/job/job-fordelt-paa-erhvervsomraader/salgindkoebmarkedsfoe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hyperlink" Target="https://www.ug.dk/job/job-fordelt-paa-erhvervsomraader/transportlagerogmaskinfoererarb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https://www.ug.dk/job/job-fordelt-paa-erhvervsomraader/fremstillingaffoedevar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eg"/><Relationship Id="rId5" Type="http://schemas.openxmlformats.org/officeDocument/2006/relationships/hyperlink" Target="https://www.google.com/url?sa=i&amp;url=https%3A%2F%2Fwww.pwc.dk%2Fda%2Fnyt%2Fpublikationer%2Fbrancheanalyse-restaurationsbranchen.html&amp;psig=AOvVaw2RVGQyLY0Y3Pvz5vmMTbKy&amp;ust=1589890720625000&amp;source=images&amp;cd=vfe&amp;ved=0CAIQjRxqFwoTCODR3b-zvekCFQAAAAAdAAAAABAI" TargetMode="External"/><Relationship Id="rId4" Type="http://schemas.openxmlformats.org/officeDocument/2006/relationships/hyperlink" Target="https://www.ug.dk/job/job-fordelt-paa-erhvervsomraader/hotelrestaurationkoekkenogkantin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10.m4a"/><Relationship Id="rId7" Type="http://schemas.openxmlformats.org/officeDocument/2006/relationships/image" Target="../media/image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google.com/url?sa=i&amp;url=https%3A%2F%2Fwww.pwc.dk%2Fda%2Fnyt%2Fpublikationer%2Fbrancheanalyse-restaurationsbranchen.html&amp;psig=AOvVaw2RVGQyLY0Y3Pvz5vmMTbKy&amp;ust=1589890720625000&amp;source=images&amp;cd=vfe&amp;ved=0CAIQjRxqFwoTCODR3b-zvekCFQAAAAAdAAAAABAI" TargetMode="Externa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elonging | Diversity and Inclusion Solutions | Workday">
            <a:extLst>
              <a:ext uri="{FF2B5EF4-FFF2-40B4-BE49-F238E27FC236}">
                <a16:creationId xmlns:a16="http://schemas.microsoft.com/office/drawing/2014/main" id="{3DCDCE29-91BA-4C1E-8249-D4546B4B5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b="9692"/>
          <a:stretch/>
        </p:blipFill>
        <p:spPr bwMode="auto">
          <a:xfrm>
            <a:off x="-1" y="-1"/>
            <a:ext cx="12192001" cy="48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35A9D4-241D-4E18-93A9-501ABC4A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88" y="4895558"/>
            <a:ext cx="10572000" cy="779529"/>
          </a:xfrm>
        </p:spPr>
        <p:txBody>
          <a:bodyPr>
            <a:normAutofit/>
          </a:bodyPr>
          <a:lstStyle/>
          <a:p>
            <a:r>
              <a:rPr lang="da-DK" sz="4000"/>
              <a:t>Ufaglærte jobs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D291BA8-50B9-40C6-B61E-A5A35AB9C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594110"/>
            <a:ext cx="10572000" cy="433064"/>
          </a:xfrm>
        </p:spPr>
        <p:txBody>
          <a:bodyPr>
            <a:normAutofit/>
          </a:bodyPr>
          <a:lstStyle/>
          <a:p>
            <a:r>
              <a:rPr lang="da-DK"/>
              <a:t>Typer af jobs, hvor uddannelse ikke er altafgørende</a:t>
            </a:r>
          </a:p>
        </p:txBody>
      </p:sp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D4489AE6-D50F-4590-AFD2-76D3B3147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839" y="4995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13A2C-2691-44C8-ACF7-B6F7BA2A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dirty="0"/>
              <a:t>Sundhed, omsorg, personlig pleje og pædagogisk arbejde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81CB0D-7243-4798-A552-FF860840F1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Handler grundlæggende om, at sikre menneskers trivsel og velbefindende</a:t>
            </a:r>
          </a:p>
          <a:p>
            <a:r>
              <a:rPr lang="da-DK" sz="1600" dirty="0"/>
              <a:t>Pasning og pleje er centrale elementer i et arbejde inden for denne branche</a:t>
            </a:r>
          </a:p>
          <a:p>
            <a:r>
              <a:rPr lang="da-DK" sz="1600" dirty="0"/>
              <a:t>Du kan ofte arbejde på: plejehjem, bofællesskaber, børnehaver, andre kommunale institutioner og hos private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2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https://www.ug.dk/job/job-fordelt-paa-erhvervsomraader/sundhedomsorgogpleje</a:t>
            </a:r>
            <a:r>
              <a:rPr lang="da-DK" sz="1200" dirty="0">
                <a:solidFill>
                  <a:srgbClr val="FFC000"/>
                </a:solidFill>
              </a:rPr>
              <a:t> </a:t>
            </a:r>
          </a:p>
          <a:p>
            <a:r>
              <a:rPr lang="da-DK" sz="12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https://www.ug.dk/job/job-fordelt-paa-erhvervsomraader/paedagogiskkirkeligtogsocialtarbejde/paedagogiskarb</a:t>
            </a:r>
            <a:r>
              <a:rPr lang="da-DK" sz="1200" dirty="0">
                <a:solidFill>
                  <a:srgbClr val="FFC000"/>
                </a:solidFill>
              </a:rPr>
              <a:t> </a:t>
            </a:r>
          </a:p>
          <a:p>
            <a:endParaRPr lang="da-DK" sz="16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3293D37-28D2-41EC-BC69-4413CCD9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7" y="1717829"/>
            <a:ext cx="5194583" cy="20608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1600" b="1" dirty="0"/>
              <a:t>Stillingsbetegnelser inden for dette område:</a:t>
            </a:r>
            <a:endParaRPr lang="da-DK" sz="1400" dirty="0"/>
          </a:p>
          <a:p>
            <a:pPr lvl="1">
              <a:lnSpc>
                <a:spcPct val="90000"/>
              </a:lnSpc>
            </a:pPr>
            <a:r>
              <a:rPr lang="da-DK" sz="1400" dirty="0"/>
              <a:t>Omsorgsmedhjælper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Handicaphjælper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Pædagogmedhjælper</a:t>
            </a:r>
          </a:p>
        </p:txBody>
      </p:sp>
      <p:pic>
        <p:nvPicPr>
          <p:cNvPr id="6" name="Billede 5" descr="Et billede, der indeholder person, kvinde, mobiltelefon, ser&#10;&#10;Automatisk genereret beskrivelse">
            <a:extLst>
              <a:ext uri="{FF2B5EF4-FFF2-40B4-BE49-F238E27FC236}">
                <a16:creationId xmlns:a16="http://schemas.microsoft.com/office/drawing/2014/main" id="{A6BF4BED-EF6B-41D6-AAAC-6CB57D220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730" y="5140171"/>
            <a:ext cx="2629891" cy="1474332"/>
          </a:xfrm>
          <a:prstGeom prst="rect">
            <a:avLst/>
          </a:prstGeom>
        </p:spPr>
      </p:pic>
      <p:pic>
        <p:nvPicPr>
          <p:cNvPr id="7" name="Billede 6" descr="Et billede, der indeholder person, barn, indendørs, ung&#10;&#10;Automatisk genereret beskrivelse">
            <a:extLst>
              <a:ext uri="{FF2B5EF4-FFF2-40B4-BE49-F238E27FC236}">
                <a16:creationId xmlns:a16="http://schemas.microsoft.com/office/drawing/2014/main" id="{67A9393C-0B1A-4824-BF17-AAEAA01D2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140171"/>
            <a:ext cx="2940410" cy="1470205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07AA60C9-A6D6-40B6-B4E8-5E4A70586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047" y="3778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4EC70-36CD-44C4-8A09-ADF4EC9C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dirty="0"/>
              <a:t>Uddybelse af to jobs inden for sundhed, omsorg, personlig pleje og pædagogisk arbejde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4983421-696F-46B4-A460-1E6C92833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Omsorgsmedhjælper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F6CC29-BF70-4CCC-A3F7-1009A8A32B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Arbejde med mennesker, der har fysiske eller psykiske handicap</a:t>
            </a:r>
          </a:p>
          <a:p>
            <a:pPr lvl="1"/>
            <a:r>
              <a:rPr lang="da-DK" dirty="0"/>
              <a:t>Man samarbejder ofte med pædagoger omkring den pleje, omsorg og behandling, som den handicappede har behov for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Tålmodighed</a:t>
            </a:r>
          </a:p>
          <a:p>
            <a:pPr lvl="1"/>
            <a:r>
              <a:rPr lang="da-DK" dirty="0"/>
              <a:t>Selvstændighed</a:t>
            </a:r>
          </a:p>
          <a:p>
            <a:pPr lvl="1"/>
            <a:r>
              <a:rPr lang="da-DK" dirty="0"/>
              <a:t>Godt helbred (jobbet kan være fysisk krævende)</a:t>
            </a:r>
          </a:p>
          <a:p>
            <a:pPr lvl="1"/>
            <a:r>
              <a:rPr lang="da-DK" dirty="0"/>
              <a:t>Omsorgsfuld</a:t>
            </a:r>
          </a:p>
          <a:p>
            <a:pPr lvl="1"/>
            <a:endParaRPr lang="da-DK" b="1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4E90D6-8369-40D3-A9A7-767222AF0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Pædagogmedhjælper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CAA9487-F4A4-4BD5-BFFF-5FAA41C63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654628"/>
          </a:xfrm>
        </p:spPr>
        <p:txBody>
          <a:bodyPr>
            <a:normAutofit fontScale="775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Lege med børnene samt udfordre dem i forhold til deres udvikling</a:t>
            </a:r>
          </a:p>
          <a:p>
            <a:pPr lvl="1"/>
            <a:r>
              <a:rPr lang="da-DK" dirty="0"/>
              <a:t>Kan indeholde madlavning, rengøring, tøjvask, vagt- og pedelfunktioner</a:t>
            </a:r>
          </a:p>
          <a:p>
            <a:pPr lvl="1"/>
            <a:r>
              <a:rPr lang="da-DK" dirty="0"/>
              <a:t>Skabe trygge rammer og fungere som rollemodel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	</a:t>
            </a:r>
          </a:p>
          <a:p>
            <a:pPr lvl="1"/>
            <a:r>
              <a:rPr lang="da-DK" dirty="0"/>
              <a:t>Godt helbred (jobbet kan være fysisk og psykisk krævende)</a:t>
            </a:r>
          </a:p>
          <a:p>
            <a:pPr lvl="1"/>
            <a:r>
              <a:rPr lang="da-DK" dirty="0"/>
              <a:t>Kunne fungere i et ofte larmende miljø med mange børn</a:t>
            </a:r>
          </a:p>
          <a:p>
            <a:pPr lvl="1"/>
            <a:r>
              <a:rPr lang="da-DK" dirty="0"/>
              <a:t>Udadvendt, tålmodighed</a:t>
            </a:r>
          </a:p>
          <a:p>
            <a:pPr lvl="1"/>
            <a:r>
              <a:rPr lang="da-DK" dirty="0"/>
              <a:t>Evt. opfindsom</a:t>
            </a:r>
          </a:p>
        </p:txBody>
      </p:sp>
      <p:pic>
        <p:nvPicPr>
          <p:cNvPr id="7" name="Billede 6" descr="Et billede, der indeholder person, kvinde, mobiltelefon, ser&#10;&#10;Automatisk genereret beskrivelse">
            <a:extLst>
              <a:ext uri="{FF2B5EF4-FFF2-40B4-BE49-F238E27FC236}">
                <a16:creationId xmlns:a16="http://schemas.microsoft.com/office/drawing/2014/main" id="{C6A9286D-7DB3-4639-820C-DFE7F70FC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838" y="5587230"/>
            <a:ext cx="1823148" cy="1022067"/>
          </a:xfrm>
          <a:prstGeom prst="rect">
            <a:avLst/>
          </a:prstGeom>
        </p:spPr>
      </p:pic>
      <p:pic>
        <p:nvPicPr>
          <p:cNvPr id="8" name="Billede 7" descr="Et billede, der indeholder person, barn, indendørs, ung&#10;&#10;Automatisk genereret beskrivelse">
            <a:extLst>
              <a:ext uri="{FF2B5EF4-FFF2-40B4-BE49-F238E27FC236}">
                <a16:creationId xmlns:a16="http://schemas.microsoft.com/office/drawing/2014/main" id="{2858A2EA-6B9B-4C2D-89B8-3753D402E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844" y="5710989"/>
            <a:ext cx="1796615" cy="898308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B11A9956-2636-4536-969F-2FBD71796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0052" y="205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453FA-A041-48FE-AF95-DA8EC958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Rengøring, ejendomsservice og renovation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510329-FDA5-4B7D-B82A-8B82772AE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00" y="2306177"/>
            <a:ext cx="5185873" cy="363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Der findes jobs inden for alle typer af rengøring, vedligeholdelse, genbrug mm.</a:t>
            </a:r>
          </a:p>
          <a:p>
            <a:r>
              <a:rPr lang="da-DK" sz="1600" dirty="0"/>
              <a:t>Du kan ofte arbejde på: </a:t>
            </a:r>
          </a:p>
          <a:p>
            <a:pPr lvl="1"/>
            <a:r>
              <a:rPr lang="da-DK" sz="1400" dirty="0"/>
              <a:t>Rengøring: kontorer, sygehuse, skoler, supermarkeder, hoteller, køkkener mm.</a:t>
            </a:r>
          </a:p>
          <a:p>
            <a:pPr lvl="1"/>
            <a:r>
              <a:rPr lang="da-DK" sz="1400" dirty="0"/>
              <a:t>Ejendomsservice: folkeskoler, universiteter mm.</a:t>
            </a:r>
          </a:p>
          <a:p>
            <a:pPr lvl="1"/>
            <a:r>
              <a:rPr lang="da-DK" sz="1400" dirty="0"/>
              <a:t>Renovation: genbrugspladser, forbrændingsanlæg mm.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2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https://www.ug.dk/job/job-fordelt-paa-erhvervsomraader/rengoeringejdservicerenovation</a:t>
            </a:r>
            <a:r>
              <a:rPr lang="da-DK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5D98F5-64DB-4D97-829E-EE49A2A18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7140" y="1947081"/>
            <a:ext cx="5194583" cy="252223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1600" b="1" dirty="0"/>
              <a:t>Stillingsbetegnelser inden for dette område:</a:t>
            </a:r>
            <a:endParaRPr lang="da-DK" sz="1400" dirty="0"/>
          </a:p>
          <a:p>
            <a:pPr lvl="1">
              <a:lnSpc>
                <a:spcPct val="90000"/>
              </a:lnSpc>
            </a:pPr>
            <a:r>
              <a:rPr lang="da-DK" sz="1400" dirty="0"/>
              <a:t>Rengøringsmedhjælper/assistent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Renovationsarbejder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Pedelmedhjælper</a:t>
            </a:r>
          </a:p>
          <a:p>
            <a:endParaRPr lang="da-DK" dirty="0"/>
          </a:p>
        </p:txBody>
      </p:sp>
      <p:pic>
        <p:nvPicPr>
          <p:cNvPr id="6" name="Billede 5" descr="Et billede, der indeholder person, indendørs, kvinde, stående&#10;&#10;Automatisk genereret beskrivelse">
            <a:extLst>
              <a:ext uri="{FF2B5EF4-FFF2-40B4-BE49-F238E27FC236}">
                <a16:creationId xmlns:a16="http://schemas.microsoft.com/office/drawing/2014/main" id="{0BAD1D73-4164-4CF2-84B0-F342CCA86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33" y="4843807"/>
            <a:ext cx="2621835" cy="1751304"/>
          </a:xfrm>
          <a:prstGeom prst="rect">
            <a:avLst/>
          </a:prstGeom>
        </p:spPr>
      </p:pic>
      <p:pic>
        <p:nvPicPr>
          <p:cNvPr id="7" name="Billede 6" descr="Et billede, der indeholder udendørs, vej, person, mand&#10;&#10;Automatisk genereret beskrivelse">
            <a:extLst>
              <a:ext uri="{FF2B5EF4-FFF2-40B4-BE49-F238E27FC236}">
                <a16:creationId xmlns:a16="http://schemas.microsoft.com/office/drawing/2014/main" id="{1BBD68BB-FACC-4E86-866E-99D863820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388" y="4843807"/>
            <a:ext cx="3114736" cy="1751304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E23FF859-175E-4218-A0FC-5AC378332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065" y="3331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A957D-7726-40B4-BF5A-D4B1B413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Uddybelse af to jobs inden for rengøring, ejendomsservice og renovation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E1DBC9-3CD2-4581-AEC4-DB7F89588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Rengøringsmedhjælper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57F2A3B-BC0F-4413-A117-2B90B989D7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Blandede rengøringsopgaver</a:t>
            </a:r>
          </a:p>
          <a:p>
            <a:pPr lvl="1"/>
            <a:r>
              <a:rPr lang="da-DK" dirty="0"/>
              <a:t>Arbejdet udføres som regel én gang dagligt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Godt helbred (kan være fysisk krævende)</a:t>
            </a:r>
          </a:p>
          <a:p>
            <a:pPr lvl="1"/>
            <a:r>
              <a:rPr lang="da-DK" dirty="0"/>
              <a:t>Kunne arbejde på skæve tidspunkter</a:t>
            </a:r>
          </a:p>
          <a:p>
            <a:pPr lvl="1"/>
            <a:r>
              <a:rPr lang="da-DK" dirty="0"/>
              <a:t>Være i stand til at arbejde hurtigt og effektivt</a:t>
            </a:r>
          </a:p>
          <a:p>
            <a:pPr lvl="1"/>
            <a:r>
              <a:rPr lang="da-DK" dirty="0"/>
              <a:t>Kræver ofte kørekort og egen bil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A2C2B02-C8A8-48B5-935B-B48066C0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Renovationsarbejder</a:t>
            </a:r>
          </a:p>
        </p:txBody>
      </p:sp>
      <p:pic>
        <p:nvPicPr>
          <p:cNvPr id="7" name="Pladsholder til indhold 6" descr="Et billede, der indeholder person, indendørs, kvinde, stående&#10;&#10;Automatisk genereret beskrivelse">
            <a:extLst>
              <a:ext uri="{FF2B5EF4-FFF2-40B4-BE49-F238E27FC236}">
                <a16:creationId xmlns:a16="http://schemas.microsoft.com/office/drawing/2014/main" id="{2FEA38F0-BD63-4EFD-86EB-E4DCF205DB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041782" y="5493455"/>
            <a:ext cx="1660889" cy="1109422"/>
          </a:xfrm>
          <a:prstGeom prst="rect">
            <a:avLst/>
          </a:prstGeom>
        </p:spPr>
      </p:pic>
      <p:pic>
        <p:nvPicPr>
          <p:cNvPr id="8" name="Billede 7" descr="Et billede, der indeholder udendørs, vej, person, mand&#10;&#10;Automatisk genereret beskrivelse">
            <a:extLst>
              <a:ext uri="{FF2B5EF4-FFF2-40B4-BE49-F238E27FC236}">
                <a16:creationId xmlns:a16="http://schemas.microsoft.com/office/drawing/2014/main" id="{7F2FB3FE-7CA6-45BB-95FA-90D3C274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895" y="5275745"/>
            <a:ext cx="2346522" cy="131936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653B910-D08D-4899-884C-A1967647928E}"/>
              </a:ext>
            </a:extLst>
          </p:cNvPr>
          <p:cNvSpPr txBox="1"/>
          <p:nvPr/>
        </p:nvSpPr>
        <p:spPr>
          <a:xfrm>
            <a:off x="6454065" y="2774554"/>
            <a:ext cx="4421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b="1" dirty="0"/>
              <a:t>Jobbet går ofte ud på: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dirty="0"/>
              <a:t>Sikre at affald håndteres miljørigtigt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dirty="0"/>
              <a:t>Modtagelse og sortering af affald</a:t>
            </a:r>
          </a:p>
          <a:p>
            <a:endParaRPr lang="da-DK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b="1" dirty="0"/>
              <a:t>Vigtige kompetencer: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dirty="0"/>
              <a:t>At kunne læse, skrive og regne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dirty="0"/>
              <a:t>Have flair for teknik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93E31580-705C-463F-884E-14709B266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1962" y="226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C622F-CF65-4207-9BFE-4AB6D544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Industriel produktion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C07C4B-5DA4-41C6-B39B-FE22426B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1686" y="2319641"/>
            <a:ext cx="5185873" cy="2856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Der findes jobs inden for fabriksarbejde, fremstilling af fødevarer mm.</a:t>
            </a:r>
          </a:p>
          <a:p>
            <a:r>
              <a:rPr lang="da-DK" sz="1600" dirty="0"/>
              <a:t>Der findes ofte ufaglærte jobs inden for denne branche inden for traditionelt fabriksarbejde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6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https://www.ug.dk/job/job-fordelt-paa-erhvervsomraader/industrielproduktion</a:t>
            </a:r>
            <a:r>
              <a:rPr lang="da-DK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264339A-4B04-4437-9E2B-5677CD7B5B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Produktionsmedarbejder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Industrioperatør (ikke uddannet)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Fabriksarbejder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Specialarbejder, jern og metal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Specialarbejder, papir og karton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Specialarbejder, tekstil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Specialarbejder, Medicinal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Kabel- og tovarbejder</a:t>
            </a:r>
          </a:p>
          <a:p>
            <a:pPr marL="0" indent="0">
              <a:buNone/>
            </a:pPr>
            <a:endParaRPr lang="da-DK" b="1" dirty="0"/>
          </a:p>
        </p:txBody>
      </p:sp>
      <p:pic>
        <p:nvPicPr>
          <p:cNvPr id="7" name="Billede 6" descr="Et billede, der indeholder bygning, person, stående, mand&#10;&#10;Automatisk genereret beskrivelse">
            <a:extLst>
              <a:ext uri="{FF2B5EF4-FFF2-40B4-BE49-F238E27FC236}">
                <a16:creationId xmlns:a16="http://schemas.microsoft.com/office/drawing/2014/main" id="{D3BED9C6-06E3-4E54-A6DF-BB225D0AB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886" y="5363595"/>
            <a:ext cx="1567027" cy="1175271"/>
          </a:xfrm>
          <a:prstGeom prst="rect">
            <a:avLst/>
          </a:prstGeom>
        </p:spPr>
      </p:pic>
      <p:pic>
        <p:nvPicPr>
          <p:cNvPr id="9" name="Billede 8" descr="Et billede, der indeholder person, mand, ung, hat&#10;&#10;Automatisk genereret beskrivelse">
            <a:extLst>
              <a:ext uri="{FF2B5EF4-FFF2-40B4-BE49-F238E27FC236}">
                <a16:creationId xmlns:a16="http://schemas.microsoft.com/office/drawing/2014/main" id="{94F655FF-D47E-4EC8-A446-3B8159A9C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17" y="5406189"/>
            <a:ext cx="3191506" cy="11914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0790C301-98F6-49BF-9715-A888DECE2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3120" y="20759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F57D0-8572-43AC-8CE0-81594083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/>
              <a:t>Uddybelse af to jobs inden for industriel produktion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9F1E6E8-9E9D-4A2C-8D13-FEFE71DB0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Specialarbejder, jern og metal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B7A058C-9C3B-4C7D-82D6-0A805C0A7F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Fremstilling og vedligeholdelse af maskiner, maskindele og produktionsanlæg</a:t>
            </a:r>
          </a:p>
          <a:p>
            <a:pPr lvl="1"/>
            <a:r>
              <a:rPr lang="da-DK" dirty="0"/>
              <a:t>Arbejder ofte på maskinfabrikker, hvor der bl.a. fremstilles motorer, vindmøller og pumper </a:t>
            </a:r>
          </a:p>
          <a:p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Teknisk sans for betjening af maskiner</a:t>
            </a:r>
          </a:p>
          <a:p>
            <a:pPr lvl="1"/>
            <a:r>
              <a:rPr lang="da-DK" dirty="0"/>
              <a:t>God fysik (kan være fysisk krævende)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FDAB628-7439-451F-866A-FE5DBCF9C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Specialarbejder, papir og karton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9D9825B-C315-48CC-841B-AB3AE9487E7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Produktion af pap, papir og karton</a:t>
            </a:r>
          </a:p>
          <a:p>
            <a:pPr lvl="1"/>
            <a:r>
              <a:rPr lang="da-DK" dirty="0"/>
              <a:t>Starte maskiner, kontrol, vedligeholdelse og overvågning af maskiner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Teknisk sans for betjening af maskiner</a:t>
            </a:r>
          </a:p>
          <a:p>
            <a:pPr lvl="1"/>
            <a:r>
              <a:rPr lang="da-DK" dirty="0"/>
              <a:t>Omhyggelig og ansvarsbevidst</a:t>
            </a:r>
          </a:p>
          <a:p>
            <a:pPr lvl="1"/>
            <a:endParaRPr lang="da-DK" b="1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9" name="Billede 8" descr="Et billede, der indeholder bygning, person, stående, mand&#10;&#10;Automatisk genereret beskrivelse">
            <a:extLst>
              <a:ext uri="{FF2B5EF4-FFF2-40B4-BE49-F238E27FC236}">
                <a16:creationId xmlns:a16="http://schemas.microsoft.com/office/drawing/2014/main" id="{4078C223-1164-4355-9287-B4E4CCC24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158" y="5351848"/>
            <a:ext cx="1625475" cy="1219107"/>
          </a:xfrm>
          <a:prstGeom prst="rect">
            <a:avLst/>
          </a:prstGeom>
        </p:spPr>
      </p:pic>
      <p:pic>
        <p:nvPicPr>
          <p:cNvPr id="10" name="Billede 9" descr="Et billede, der indeholder person, mand, ung, hat&#10;&#10;Automatisk genereret beskrivelse">
            <a:extLst>
              <a:ext uri="{FF2B5EF4-FFF2-40B4-BE49-F238E27FC236}">
                <a16:creationId xmlns:a16="http://schemas.microsoft.com/office/drawing/2014/main" id="{E12BB2A0-DF68-4246-A818-FC558B448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349" y="5642188"/>
            <a:ext cx="2487968" cy="928767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  <a:extLst>
              <a:ext uri="{FF2B5EF4-FFF2-40B4-BE49-F238E27FC236}">
                <a16:creationId xmlns:a16="http://schemas.microsoft.com/office/drawing/2014/main" id="{DA35EAC2-053D-42AA-93FC-E3EA6C7F1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4119" y="2087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DDE1D-FA08-4BDE-9501-38B9C75F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Bygge og anlæg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A59819-EDA0-457F-AA4A-47E76A019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100" y="1893864"/>
            <a:ext cx="5185873" cy="27726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De fleste ufaglærte jobs inden for dette område foregår hos private entreprenør- og byggefirmaer</a:t>
            </a:r>
          </a:p>
          <a:p>
            <a:r>
              <a:rPr lang="da-DK" sz="1600" dirty="0"/>
              <a:t>Arbejde inden for dette område er ofte udendørs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6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https://www.ug.dk/job/job-fordelt-paa-erhvervsomraader/byggeoganlaeg</a:t>
            </a:r>
            <a:r>
              <a:rPr lang="da-DK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686A58A-4289-4DA3-A9B3-A97D918CCB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r>
              <a:rPr lang="da-DK" dirty="0"/>
              <a:t>Specialarbejder:</a:t>
            </a:r>
          </a:p>
          <a:p>
            <a:pPr lvl="1"/>
            <a:r>
              <a:rPr lang="da-DK" dirty="0"/>
              <a:t>Byggeri</a:t>
            </a:r>
          </a:p>
          <a:p>
            <a:pPr lvl="1"/>
            <a:r>
              <a:rPr lang="da-DK" dirty="0"/>
              <a:t>Bygge og anlæg</a:t>
            </a:r>
          </a:p>
          <a:p>
            <a:pPr lvl="1"/>
            <a:r>
              <a:rPr lang="da-DK" dirty="0"/>
              <a:t>Tømrer</a:t>
            </a:r>
          </a:p>
          <a:p>
            <a:pPr lvl="1"/>
            <a:r>
              <a:rPr lang="da-DK" dirty="0"/>
              <a:t>Murer </a:t>
            </a:r>
          </a:p>
          <a:p>
            <a:pPr lvl="1"/>
            <a:r>
              <a:rPr lang="da-DK" dirty="0"/>
              <a:t>Maler</a:t>
            </a:r>
          </a:p>
          <a:p>
            <a:pPr lvl="1"/>
            <a:r>
              <a:rPr lang="da-DK" dirty="0"/>
              <a:t>Kloak</a:t>
            </a:r>
          </a:p>
          <a:p>
            <a:pPr lvl="1"/>
            <a:r>
              <a:rPr lang="da-DK" dirty="0"/>
              <a:t>VVS</a:t>
            </a:r>
          </a:p>
          <a:p>
            <a:pPr lvl="1"/>
            <a:r>
              <a:rPr lang="da-DK" dirty="0"/>
              <a:t>Jord og beton</a:t>
            </a:r>
          </a:p>
          <a:p>
            <a:pPr lvl="1"/>
            <a:r>
              <a:rPr lang="da-DK" dirty="0"/>
              <a:t>Byggematerialer</a:t>
            </a:r>
          </a:p>
        </p:txBody>
      </p:sp>
      <p:pic>
        <p:nvPicPr>
          <p:cNvPr id="7" name="Billede 6" descr="Et billede, der indeholder person, hegn, opbevarer, brun&#10;&#10;Automatisk genereret beskrivelse">
            <a:extLst>
              <a:ext uri="{FF2B5EF4-FFF2-40B4-BE49-F238E27FC236}">
                <a16:creationId xmlns:a16="http://schemas.microsoft.com/office/drawing/2014/main" id="{BF4FF1C6-C799-47E9-8B79-B070BFBCE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496" y="4914717"/>
            <a:ext cx="2991775" cy="1682873"/>
          </a:xfrm>
          <a:prstGeom prst="rect">
            <a:avLst/>
          </a:prstGeom>
        </p:spPr>
      </p:pic>
      <p:pic>
        <p:nvPicPr>
          <p:cNvPr id="8" name="Billede 7" descr="Et billede, der indeholder person, mand, ung, hat&#10;&#10;Automatisk genereret beskrivelse">
            <a:extLst>
              <a:ext uri="{FF2B5EF4-FFF2-40B4-BE49-F238E27FC236}">
                <a16:creationId xmlns:a16="http://schemas.microsoft.com/office/drawing/2014/main" id="{83963153-A0A2-4FEB-BF1C-56FF3C623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06" y="5550568"/>
            <a:ext cx="2804748" cy="1047022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D70B29EB-B444-4FDE-9305-C993DA33A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7700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55C87-E098-49E4-A794-B2BFAA99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Uddybelse af to jobs inden for bygge og anlæg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2EE42A-48B3-4AB4-BCBB-1EA7CA82F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Specialarbejder, byggematerialer 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EEFD571-2B7A-4C96-8B7F-2AD4A92802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Betjening af automatiske anlæg</a:t>
            </a:r>
          </a:p>
          <a:p>
            <a:pPr lvl="1"/>
            <a:r>
              <a:rPr lang="da-DK" dirty="0"/>
              <a:t>Fremstilling af byggematerialer af cement, kalk eller færdigblandet beton og mørtel</a:t>
            </a:r>
          </a:p>
          <a:p>
            <a:pPr lvl="1"/>
            <a:r>
              <a:rPr lang="da-DK" dirty="0"/>
              <a:t>Støbning af elementer i forme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med sine hænder</a:t>
            </a:r>
          </a:p>
          <a:p>
            <a:pPr lvl="1"/>
            <a:r>
              <a:rPr lang="da-DK" dirty="0"/>
              <a:t>God fysisk (jobbet kan være fysisk krævende)</a:t>
            </a:r>
          </a:p>
          <a:p>
            <a:pPr lvl="1"/>
            <a:r>
              <a:rPr lang="da-DK" dirty="0"/>
              <a:t>Kunne fungere i et ofte larmende miljø med bl.a. støv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3E0EA6C-06A4-434A-9800-B2CC1176C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Specialarbejder, Jord og beton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018555A-13DC-4772-A883-6AFDFCCFED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Regulering af underbunden så den bliver stabil i forbindelse med byggeri</a:t>
            </a:r>
          </a:p>
          <a:p>
            <a:pPr lvl="1"/>
            <a:r>
              <a:rPr lang="da-DK" dirty="0"/>
              <a:t>Man arbejder med mindre og større maskiner</a:t>
            </a:r>
          </a:p>
          <a:p>
            <a:pPr lvl="1"/>
            <a:r>
              <a:rPr lang="da-DK" dirty="0"/>
              <a:t>Kan også være kloak-arbejde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fysik (kan væren fysisk krævende)</a:t>
            </a:r>
          </a:p>
          <a:p>
            <a:pPr lvl="1"/>
            <a:r>
              <a:rPr lang="da-DK" dirty="0"/>
              <a:t>Indstillet på at arbejde udendørs året rundt</a:t>
            </a:r>
          </a:p>
          <a:p>
            <a:endParaRPr lang="da-DK" dirty="0"/>
          </a:p>
        </p:txBody>
      </p:sp>
      <p:pic>
        <p:nvPicPr>
          <p:cNvPr id="9" name="Billede 8" descr="Et billede, der indeholder person, hegn, opbevarer, brun&#10;&#10;Automatisk genereret beskrivelse">
            <a:extLst>
              <a:ext uri="{FF2B5EF4-FFF2-40B4-BE49-F238E27FC236}">
                <a16:creationId xmlns:a16="http://schemas.microsoft.com/office/drawing/2014/main" id="{39917B82-ABD4-4718-A800-3A2D1A4A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358" y="5531705"/>
            <a:ext cx="1917805" cy="1078766"/>
          </a:xfrm>
          <a:prstGeom prst="rect">
            <a:avLst/>
          </a:prstGeom>
        </p:spPr>
      </p:pic>
      <p:pic>
        <p:nvPicPr>
          <p:cNvPr id="10" name="Billede 9" descr="Et billede, der indeholder person, mand, ung, hat&#10;&#10;Automatisk genereret beskrivelse">
            <a:extLst>
              <a:ext uri="{FF2B5EF4-FFF2-40B4-BE49-F238E27FC236}">
                <a16:creationId xmlns:a16="http://schemas.microsoft.com/office/drawing/2014/main" id="{84E47F01-403E-4E49-B53C-FE94D8E9B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373" y="5651337"/>
            <a:ext cx="2569311" cy="959133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  <a:extLst>
              <a:ext uri="{FF2B5EF4-FFF2-40B4-BE49-F238E27FC236}">
                <a16:creationId xmlns:a16="http://schemas.microsoft.com/office/drawing/2014/main" id="{F5E9B8BD-CE69-43DE-9981-A0E465558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7" y="2083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639A11-22B4-460C-86CF-0CBE5E52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da-DK" sz="3200">
                <a:solidFill>
                  <a:srgbClr val="FFFFFF"/>
                </a:solidFill>
              </a:rPr>
              <a:t>Spørgsmål?</a:t>
            </a:r>
          </a:p>
        </p:txBody>
      </p:sp>
      <p:pic>
        <p:nvPicPr>
          <p:cNvPr id="2050" name="Picture 2" descr="The importance of women in academe asking bold questions">
            <a:extLst>
              <a:ext uri="{FF2B5EF4-FFF2-40B4-BE49-F238E27FC236}">
                <a16:creationId xmlns:a16="http://schemas.microsoft.com/office/drawing/2014/main" id="{23C407B7-8968-49D2-939F-9F710F20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961" y="1315021"/>
            <a:ext cx="6612856" cy="3868520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28AF80-54FE-4549-AA1A-056F466BE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749" y="2024743"/>
            <a:ext cx="3575737" cy="4016619"/>
          </a:xfrm>
        </p:spPr>
        <p:txBody>
          <a:bodyPr>
            <a:normAutofit/>
          </a:bodyPr>
          <a:lstStyle/>
          <a:p>
            <a:r>
              <a:rPr lang="da-DK" sz="1600">
                <a:solidFill>
                  <a:srgbClr val="FFFFFF"/>
                </a:solidFill>
              </a:rPr>
              <a:t>Husk at skrive dem ned</a:t>
            </a:r>
          </a:p>
          <a:p>
            <a:r>
              <a:rPr lang="da-DK" sz="1600">
                <a:solidFill>
                  <a:srgbClr val="FFFFFF"/>
                </a:solidFill>
              </a:rPr>
              <a:t>Tag gerne dine spørgsmål med til samtaler i jobcenteret eller i Vejledningscafeen</a:t>
            </a:r>
          </a:p>
        </p:txBody>
      </p:sp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13D20F19-B482-4AE6-B340-1197D3251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7805" y="2483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3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A59C7-8916-4DF1-A44B-F75D891C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Landbrug, skovbrug, gartneri, fiskeri og dyrepleje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560ED1-F1A9-4FF0-9AAC-EC1DEF937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429" y="2222287"/>
            <a:ext cx="5185873" cy="3201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Her findes jobs både inden for udnyttelse af naturens ressourcer, produktion af madvarer, planteavl, dyreproduktion, fiskeri, gartneri, pasning og pleje af dyr mm.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6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https://www.ug.dk/job/job-fordelt-paa-erhvervsomraader/landskovbrugfiskeriogdyrepleje</a:t>
            </a:r>
            <a:r>
              <a:rPr lang="da-DK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endParaRPr lang="da-DK" sz="1600" b="1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BA45209-4245-4F41-92EC-15CE34F55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109273"/>
            <a:ext cx="5194583" cy="3089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Anlægsgartnerarbejder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Gartneriarbejder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Landbrugsmedhjælper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Skovarbejder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Fiskeindustriarbejder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Specialarbejder, grønne områder</a:t>
            </a:r>
          </a:p>
          <a:p>
            <a:pPr marL="0" indent="0">
              <a:buNone/>
            </a:pPr>
            <a:endParaRPr lang="da-DK" sz="1600" b="1" dirty="0"/>
          </a:p>
        </p:txBody>
      </p:sp>
      <p:pic>
        <p:nvPicPr>
          <p:cNvPr id="6" name="Billede 5" descr="Et billede, der indeholder bygning, ko, indendørs, sort&#10;&#10;Automatisk genereret beskrivelse">
            <a:extLst>
              <a:ext uri="{FF2B5EF4-FFF2-40B4-BE49-F238E27FC236}">
                <a16:creationId xmlns:a16="http://schemas.microsoft.com/office/drawing/2014/main" id="{97B444BE-BF8E-4985-A2A2-E819FE671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99" y="5073630"/>
            <a:ext cx="4073322" cy="1557060"/>
          </a:xfrm>
          <a:prstGeom prst="rect">
            <a:avLst/>
          </a:prstGeom>
        </p:spPr>
      </p:pic>
      <p:pic>
        <p:nvPicPr>
          <p:cNvPr id="7" name="Billede 6" descr="Et billede, der indeholder indendørs, køkken, forbereder, bygning&#10;&#10;Automatisk genereret beskrivelse">
            <a:extLst>
              <a:ext uri="{FF2B5EF4-FFF2-40B4-BE49-F238E27FC236}">
                <a16:creationId xmlns:a16="http://schemas.microsoft.com/office/drawing/2014/main" id="{22869E1D-DCAA-4CBF-8BCF-EFD5D0238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734" y="5086117"/>
            <a:ext cx="2301583" cy="1532085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34CDED5A-793B-48AA-ABAE-42288F80D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1024" y="52974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BA3AE5-0FB8-4948-A421-5CEE1A5E8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615FFFBF-F0D2-4BB8-BB9E-3ADC47E3B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3C6708-20CD-4C84-AA99-97F8AA20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r>
              <a:rPr lang="da-DK" dirty="0"/>
              <a:t>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57933C-66FE-4078-A2D0-F28142AE3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a-DK" sz="1100" b="1">
                <a:solidFill>
                  <a:srgbClr val="FFFFFF"/>
                </a:solidFill>
              </a:rPr>
              <a:t>Hvad er formålet med dette tema?</a:t>
            </a:r>
          </a:p>
          <a:p>
            <a:pPr>
              <a:lnSpc>
                <a:spcPct val="90000"/>
              </a:lnSpc>
            </a:pPr>
            <a:r>
              <a:rPr lang="da-DK" sz="1100" b="1">
                <a:solidFill>
                  <a:srgbClr val="FFFFFF"/>
                </a:solidFill>
              </a:rPr>
              <a:t>Hvad er et ufaglært job?</a:t>
            </a:r>
          </a:p>
          <a:p>
            <a:pPr>
              <a:lnSpc>
                <a:spcPct val="90000"/>
              </a:lnSpc>
            </a:pPr>
            <a:r>
              <a:rPr lang="da-DK" sz="1100" b="1">
                <a:solidFill>
                  <a:srgbClr val="FFFFFF"/>
                </a:solidFill>
              </a:rPr>
              <a:t>Hvilke stillingsbetegnelser dækker de forskellige jobs over?</a:t>
            </a:r>
          </a:p>
          <a:p>
            <a:pPr>
              <a:lnSpc>
                <a:spcPct val="90000"/>
              </a:lnSpc>
            </a:pPr>
            <a:r>
              <a:rPr lang="da-DK" sz="1100" b="1">
                <a:solidFill>
                  <a:srgbClr val="FFFFFF"/>
                </a:solidFill>
              </a:rPr>
              <a:t>Erhvervsområder </a:t>
            </a:r>
            <a:r>
              <a:rPr lang="da-DK" sz="1100" b="1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da-DK" sz="1100">
                <a:solidFill>
                  <a:srgbClr val="FFFFFF"/>
                </a:solidFill>
                <a:sym typeface="Wingdings" panose="05000000000000000000" pitchFamily="2" charset="2"/>
              </a:rPr>
              <a:t>to jobs uddybes pr. erhvervsområde</a:t>
            </a:r>
            <a:endParaRPr lang="da-DK" sz="110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Hotel, restauration, køkken, kantine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Pædagogisk, socialt og kirkeligt arbejde 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Sundhed, omsorg, personlig pleje og pædagogisk arbejde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Rengøring, ejendomsservice og renovation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Industriel produktion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Bygge og anlæg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Landbrug, skovbrug, gartneri, fiskeri og dyrepleje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Salg og markedsføring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Transport, post-, lager- og maskinførerarbejde</a:t>
            </a:r>
          </a:p>
          <a:p>
            <a:pPr lvl="1">
              <a:lnSpc>
                <a:spcPct val="90000"/>
              </a:lnSpc>
            </a:pPr>
            <a:r>
              <a:rPr lang="da-DK" sz="1100" i="1">
                <a:solidFill>
                  <a:srgbClr val="FFFFFF"/>
                </a:solidFill>
              </a:rPr>
              <a:t>Nærings- og nydelsesmiddel</a:t>
            </a:r>
          </a:p>
          <a:p>
            <a:pPr lvl="1">
              <a:lnSpc>
                <a:spcPct val="90000"/>
              </a:lnSpc>
            </a:pPr>
            <a:endParaRPr lang="da-DK" sz="110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a-DK" sz="11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da-DK" sz="1100">
              <a:solidFill>
                <a:srgbClr val="FFFFFF"/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FD056B7E-FBD7-4858-966D-9C4DEDA7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person, skiløb, mand, sne&#10;&#10;Automatisk genereret beskrivelse">
            <a:extLst>
              <a:ext uri="{FF2B5EF4-FFF2-40B4-BE49-F238E27FC236}">
                <a16:creationId xmlns:a16="http://schemas.microsoft.com/office/drawing/2014/main" id="{39EA86C1-4AA6-4BCF-831D-685E8CA4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537" y="1258529"/>
            <a:ext cx="3558001" cy="4330205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EEE32F35-5DD0-4CED-AB5E-4410ADD95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0726" y="983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5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1A90A-23AC-486B-941A-4B203827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Uddybelse af to jobs inden for landbrug, skovbrug, gartneri, fiskeri og dyrepleje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44F1BC-B459-498E-B4F0-0B5F8B873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Landbrugsmedhjælper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A73A6E2-C27D-47AC-BE28-E66D8C06B4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r>
              <a:rPr lang="da-DK" dirty="0"/>
              <a:t>Pasning og pleje af landbrugets dyr</a:t>
            </a:r>
          </a:p>
          <a:p>
            <a:r>
              <a:rPr lang="da-DK" dirty="0"/>
              <a:t>Alt efter hvilket slags landbrug kan der være opgaver så som malkning, fodring, staldarbejde, vedligeholdelse af maskiner, rengøring, markarbejde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fysik (jobbet kan være fysisk krævende)</a:t>
            </a:r>
          </a:p>
          <a:p>
            <a:pPr lvl="1"/>
            <a:r>
              <a:rPr lang="da-DK" dirty="0"/>
              <a:t>Selvstændig og ansvarsbevidst</a:t>
            </a:r>
          </a:p>
          <a:p>
            <a:pPr lvl="1"/>
            <a:r>
              <a:rPr lang="da-DK" dirty="0"/>
              <a:t>Lyst til, og flair for, at arbejde med dyr</a:t>
            </a:r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878F151-E6FE-4553-BDB2-58FADF726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Fiskeindustriarbejder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C2C90A9-9052-49E0-AFDB-F2BD68F4C5C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r>
              <a:rPr lang="da-DK" dirty="0"/>
              <a:t>Bearbejdning og indfrysning af fisk</a:t>
            </a:r>
          </a:p>
          <a:p>
            <a:r>
              <a:rPr lang="da-DK" dirty="0"/>
              <a:t>Diverse pakkeriopgaver, lagerarbejde</a:t>
            </a:r>
          </a:p>
          <a:p>
            <a:r>
              <a:rPr lang="da-DK" dirty="0"/>
              <a:t>Generelt forfaldende arbejde</a:t>
            </a:r>
          </a:p>
          <a:p>
            <a:endParaRPr lang="da-DK" b="1" dirty="0"/>
          </a:p>
          <a:p>
            <a:r>
              <a:rPr lang="da-DK" b="1" dirty="0"/>
              <a:t>Vigtige kompetencer:</a:t>
            </a:r>
          </a:p>
          <a:p>
            <a:r>
              <a:rPr lang="da-DK" dirty="0"/>
              <a:t>God fysik (kan være fysisk krævende)</a:t>
            </a:r>
          </a:p>
          <a:p>
            <a:r>
              <a:rPr lang="da-DK" dirty="0"/>
              <a:t>Kunne arbejde på skiftende tider af døgnet</a:t>
            </a:r>
          </a:p>
          <a:p>
            <a:r>
              <a:rPr lang="da-DK" dirty="0"/>
              <a:t>Pligtopfyldende, punktlig</a:t>
            </a:r>
          </a:p>
          <a:p>
            <a:r>
              <a:rPr lang="da-DK" dirty="0"/>
              <a:t>Mødestabil</a:t>
            </a:r>
          </a:p>
        </p:txBody>
      </p:sp>
      <p:pic>
        <p:nvPicPr>
          <p:cNvPr id="7" name="Billede 6" descr="Et billede, der indeholder bygning, ko, indendørs, sort&#10;&#10;Automatisk genereret beskrivelse">
            <a:extLst>
              <a:ext uri="{FF2B5EF4-FFF2-40B4-BE49-F238E27FC236}">
                <a16:creationId xmlns:a16="http://schemas.microsoft.com/office/drawing/2014/main" id="{73FBD138-F0BB-4A1B-A2C9-06E217E78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" y="5719942"/>
            <a:ext cx="2405771" cy="919625"/>
          </a:xfrm>
          <a:prstGeom prst="rect">
            <a:avLst/>
          </a:prstGeom>
        </p:spPr>
      </p:pic>
      <p:pic>
        <p:nvPicPr>
          <p:cNvPr id="8" name="Billede 7" descr="Et billede, der indeholder indendørs, køkken, forbereder, bygning&#10;&#10;Automatisk genereret beskrivelse">
            <a:extLst>
              <a:ext uri="{FF2B5EF4-FFF2-40B4-BE49-F238E27FC236}">
                <a16:creationId xmlns:a16="http://schemas.microsoft.com/office/drawing/2014/main" id="{44F23460-F659-4EF1-9D9E-436B0D5B2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442" y="5356054"/>
            <a:ext cx="1876382" cy="1249043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0F02FA6B-96A8-44D8-8CE4-6FD957D7B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7222" y="2170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F0C29-A263-4AAB-B71B-730F078B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Salg og markedsføring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562FDC-16E1-4EC7-86B4-86E99EB300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Sørger for omsætning af forskellige varer og produkter</a:t>
            </a:r>
          </a:p>
          <a:p>
            <a:r>
              <a:rPr lang="da-DK" sz="1600" dirty="0"/>
              <a:t>Salg og indkøb foregår både som handel en gros (handel i store partier) og detail (handel med varer i mindre partier)</a:t>
            </a:r>
          </a:p>
          <a:p>
            <a:r>
              <a:rPr lang="da-DK" sz="1600" dirty="0"/>
              <a:t>Du kan ofte både få job i supermarkeder, varehuse eller specialforretninger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6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https://www.ug.dk/job/job-fordelt-paa-erhvervsomraader/salgindkoebmarkedsfoering</a:t>
            </a:r>
            <a:r>
              <a:rPr lang="da-DK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4ECD66F-A172-47F0-B2F1-5BCBB434F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705" y="2295329"/>
            <a:ext cx="5194583" cy="3267141"/>
          </a:xfrm>
        </p:spPr>
        <p:txBody>
          <a:bodyPr/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r>
              <a:rPr lang="da-DK" dirty="0"/>
              <a:t>Butiksmedhjælper</a:t>
            </a:r>
          </a:p>
          <a:p>
            <a:r>
              <a:rPr lang="da-DK" dirty="0"/>
              <a:t>Butiksmedarbejder</a:t>
            </a:r>
          </a:p>
          <a:p>
            <a:r>
              <a:rPr lang="da-DK" dirty="0"/>
              <a:t>Kasseekspedient</a:t>
            </a:r>
          </a:p>
          <a:p>
            <a:r>
              <a:rPr lang="da-DK" dirty="0"/>
              <a:t>Butiksassistent</a:t>
            </a:r>
          </a:p>
          <a:p>
            <a:pPr>
              <a:lnSpc>
                <a:spcPct val="90000"/>
              </a:lnSpc>
            </a:pPr>
            <a:r>
              <a:rPr lang="da-DK" dirty="0"/>
              <a:t>Call Center-medarbejder/mødebooker</a:t>
            </a:r>
          </a:p>
          <a:p>
            <a:pPr>
              <a:lnSpc>
                <a:spcPct val="90000"/>
              </a:lnSpc>
            </a:pPr>
            <a:r>
              <a:rPr lang="da-DK" dirty="0"/>
              <a:t>Kundeservicemedarbejder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 descr="Et billede, der indeholder person, kvinde, bord, butik&#10;&#10;Automatisk genereret beskrivelse">
            <a:extLst>
              <a:ext uri="{FF2B5EF4-FFF2-40B4-BE49-F238E27FC236}">
                <a16:creationId xmlns:a16="http://schemas.microsoft.com/office/drawing/2014/main" id="{6C32E074-D346-43DE-B9FF-B402A55F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16" y="5148871"/>
            <a:ext cx="1968591" cy="1474906"/>
          </a:xfrm>
          <a:prstGeom prst="rect">
            <a:avLst/>
          </a:prstGeom>
        </p:spPr>
      </p:pic>
      <p:pic>
        <p:nvPicPr>
          <p:cNvPr id="7" name="Billede 6" descr="Et billede, der indeholder person, mand, indendørs, stående&#10;&#10;Automatisk genereret beskrivelse">
            <a:extLst>
              <a:ext uri="{FF2B5EF4-FFF2-40B4-BE49-F238E27FC236}">
                <a16:creationId xmlns:a16="http://schemas.microsoft.com/office/drawing/2014/main" id="{E16701F6-403A-44B4-B288-12B13C43C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269" y="5148871"/>
            <a:ext cx="3234172" cy="1470078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C7F4CCAD-5F8D-46F4-B2FB-BDEB48EB4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714" y="20516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60456-ECFD-410E-8C07-0B8D68F5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Uddybelse af to jobs inden for salg og markedsføring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CDBF6B-2932-49B3-95CD-60B188931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Butiksmedarbejder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38B2054-9EAB-43DF-BDE5-2D9843ACFE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Salg af alle slags varer</a:t>
            </a:r>
          </a:p>
          <a:p>
            <a:pPr lvl="1"/>
            <a:r>
              <a:rPr lang="da-DK" dirty="0"/>
              <a:t>Råd og vejledning af butikkens kunder</a:t>
            </a:r>
          </a:p>
          <a:p>
            <a:pPr lvl="1"/>
            <a:r>
              <a:rPr lang="da-DK" dirty="0"/>
              <a:t>Vareopfyldning og optælling af varer</a:t>
            </a:r>
          </a:p>
          <a:p>
            <a:pPr lvl="1"/>
            <a:r>
              <a:rPr lang="da-DK" dirty="0"/>
              <a:t>Kassebetjening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fysik (kan være fysisk krævende)</a:t>
            </a:r>
          </a:p>
          <a:p>
            <a:pPr lvl="1"/>
            <a:r>
              <a:rPr lang="da-DK" dirty="0"/>
              <a:t>Trives med kundekontakt</a:t>
            </a:r>
          </a:p>
          <a:p>
            <a:pPr lvl="1"/>
            <a:r>
              <a:rPr lang="da-DK" dirty="0"/>
              <a:t>Kunne arbejde både dag, aften og weekend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AB6D46-3ACF-4BE8-AF06-275855127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Call centermedarbejder/mødebooker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0AD3EB1-BFFE-4B6D-BBD9-56C8B4911D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At afholde telefonsamtaler, hvor du enten skal sælge et produkt eller indsamle informationer til research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til at arbejde effektivt og under pres</a:t>
            </a:r>
          </a:p>
          <a:p>
            <a:pPr lvl="1"/>
            <a:r>
              <a:rPr lang="da-DK" dirty="0"/>
              <a:t>God telefonstemme</a:t>
            </a:r>
          </a:p>
          <a:p>
            <a:pPr lvl="1"/>
            <a:r>
              <a:rPr lang="da-DK" dirty="0"/>
              <a:t>Serviceminded</a:t>
            </a:r>
          </a:p>
          <a:p>
            <a:pPr lvl="1"/>
            <a:r>
              <a:rPr lang="da-DK" dirty="0"/>
              <a:t>At kunne forholde sig roligt</a:t>
            </a:r>
          </a:p>
          <a:p>
            <a:endParaRPr lang="da-DK" dirty="0"/>
          </a:p>
        </p:txBody>
      </p:sp>
      <p:pic>
        <p:nvPicPr>
          <p:cNvPr id="7" name="Billede 6" descr="Et billede, der indeholder person, kvinde, bord, butik&#10;&#10;Automatisk genereret beskrivelse">
            <a:extLst>
              <a:ext uri="{FF2B5EF4-FFF2-40B4-BE49-F238E27FC236}">
                <a16:creationId xmlns:a16="http://schemas.microsoft.com/office/drawing/2014/main" id="{BF5ABCCB-D70D-4149-800C-D52BE4E6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85" y="5502671"/>
            <a:ext cx="1437948" cy="1077338"/>
          </a:xfrm>
          <a:prstGeom prst="rect">
            <a:avLst/>
          </a:prstGeom>
        </p:spPr>
      </p:pic>
      <p:pic>
        <p:nvPicPr>
          <p:cNvPr id="9" name="Billede 8" descr="Et billede, der indeholder person, mand, indendørs, stående&#10;&#10;Automatisk genereret beskrivelse">
            <a:extLst>
              <a:ext uri="{FF2B5EF4-FFF2-40B4-BE49-F238E27FC236}">
                <a16:creationId xmlns:a16="http://schemas.microsoft.com/office/drawing/2014/main" id="{9A05D867-4BD9-49D0-9A5E-5982D39D4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316" y="5502671"/>
            <a:ext cx="2466435" cy="1121107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4152472B-C4FD-4511-8B66-839A12E84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4576" y="2032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08A87-4CC3-45A0-A762-DD2EEA3D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Transport, post-, lager- og maskinførerarbejde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2F4376-1F72-4D6D-A4CD-442E137B7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576" y="2204886"/>
            <a:ext cx="4754880" cy="2925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Om dette erhvervsområde:</a:t>
            </a:r>
          </a:p>
          <a:p>
            <a:r>
              <a:rPr lang="da-DK" sz="1600" dirty="0"/>
              <a:t>Jobs inden for dette område handler om transport og kørsel</a:t>
            </a:r>
          </a:p>
          <a:p>
            <a:r>
              <a:rPr lang="da-DK" sz="1600" dirty="0"/>
              <a:t>Der flyttes ofte mennesker, gods, varer eller materialer fra et sted til et andet</a:t>
            </a:r>
          </a:p>
          <a:p>
            <a:r>
              <a:rPr lang="da-DK" sz="1600" dirty="0"/>
              <a:t>Lær mere om dette erhvervsområde:</a:t>
            </a:r>
          </a:p>
          <a:p>
            <a:r>
              <a:rPr lang="da-DK" sz="16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https://www.ug.dk/job/job-fordelt-paa-erhvervsomraader/transportlagerogmaskinfoererarb</a:t>
            </a:r>
            <a:r>
              <a:rPr lang="da-DK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93D7C25-633F-4CB4-A9F8-F618FDDA4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04886"/>
            <a:ext cx="5194583" cy="3126240"/>
          </a:xfrm>
        </p:spPr>
        <p:txBody>
          <a:bodyPr/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r>
              <a:rPr lang="da-DK" sz="1600" dirty="0"/>
              <a:t>Lager- og logistikmedarbejder</a:t>
            </a:r>
          </a:p>
          <a:p>
            <a:r>
              <a:rPr lang="da-DK" sz="1600" dirty="0"/>
              <a:t>Bud</a:t>
            </a:r>
          </a:p>
          <a:p>
            <a:r>
              <a:rPr lang="da-DK" sz="1600" dirty="0"/>
              <a:t>Chaufførmedhjælper</a:t>
            </a:r>
          </a:p>
          <a:p>
            <a:r>
              <a:rPr lang="da-DK" sz="1600" dirty="0"/>
              <a:t>Chauffør, </a:t>
            </a:r>
            <a:r>
              <a:rPr lang="da-DK" sz="1600" dirty="0" err="1"/>
              <a:t>budtransport</a:t>
            </a:r>
            <a:r>
              <a:rPr lang="da-DK" sz="1600" dirty="0"/>
              <a:t>, køretøj under 3½ ton</a:t>
            </a:r>
          </a:p>
          <a:p>
            <a:r>
              <a:rPr lang="da-DK" sz="1600" dirty="0"/>
              <a:t>Flyttearbejder</a:t>
            </a:r>
          </a:p>
          <a:p>
            <a:r>
              <a:rPr lang="da-DK" sz="1600" dirty="0"/>
              <a:t>Havnearbejder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 descr="Et billede, der indeholder bygning, mand, ung, stående&#10;&#10;Automatisk genereret beskrivelse">
            <a:extLst>
              <a:ext uri="{FF2B5EF4-FFF2-40B4-BE49-F238E27FC236}">
                <a16:creationId xmlns:a16="http://schemas.microsoft.com/office/drawing/2014/main" id="{9BB2F735-61F3-4DC1-9940-14FCDACF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43" y="5242019"/>
            <a:ext cx="2445757" cy="1375738"/>
          </a:xfrm>
          <a:prstGeom prst="rect">
            <a:avLst/>
          </a:prstGeom>
        </p:spPr>
      </p:pic>
      <p:pic>
        <p:nvPicPr>
          <p:cNvPr id="8" name="Billede 7" descr="Et billede, der indeholder udendørs, person, mand, cykel&#10;&#10;Automatisk genereret beskrivelse">
            <a:extLst>
              <a:ext uri="{FF2B5EF4-FFF2-40B4-BE49-F238E27FC236}">
                <a16:creationId xmlns:a16="http://schemas.microsoft.com/office/drawing/2014/main" id="{2D6D777B-2D2D-4499-AE41-74F8D13F4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455" y="5242019"/>
            <a:ext cx="3535123" cy="1351329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BBE92EA5-E494-4B2A-847D-ED9FA731E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232" y="1961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1B924-AA1D-4AAA-97C9-9FD645AEF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/>
              <a:t>Uddybelse af to jobs inden for transport, post-, lager- og maskinførerarbejde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AB75FA-D52C-468E-AE65-42EC1B894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Lager- og logistikmedarbejder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0BC75D5-2F94-4BAB-84C0-52FFB564F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Bud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F2043A7-9745-4DA7-BB6A-4C61A84263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Transport af bl.a. breve, pakker, fotos osv.</a:t>
            </a:r>
          </a:p>
          <a:p>
            <a:pPr lvl="1"/>
            <a:r>
              <a:rPr lang="da-DK" dirty="0"/>
              <a:t>Udbringning af aviser, reklamer mm.</a:t>
            </a:r>
          </a:p>
          <a:p>
            <a:pPr lvl="1"/>
            <a:r>
              <a:rPr lang="da-DK" dirty="0"/>
              <a:t>Man kan arbejde som både cykelbud, kontorbud, avisbud, reklameomdeler mm.</a:t>
            </a: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Gerne egen cykel til rådighed</a:t>
            </a:r>
          </a:p>
          <a:p>
            <a:pPr lvl="1"/>
            <a:r>
              <a:rPr lang="da-DK" dirty="0"/>
              <a:t>Kunne arbejde både tidligt om morgenen og i weekender</a:t>
            </a:r>
          </a:p>
          <a:p>
            <a:endParaRPr lang="da-DK" dirty="0"/>
          </a:p>
        </p:txBody>
      </p:sp>
      <p:pic>
        <p:nvPicPr>
          <p:cNvPr id="7" name="Billede 6" descr="Et billede, der indeholder bygning, mand, ung, stående&#10;&#10;Automatisk genereret beskrivelse">
            <a:extLst>
              <a:ext uri="{FF2B5EF4-FFF2-40B4-BE49-F238E27FC236}">
                <a16:creationId xmlns:a16="http://schemas.microsoft.com/office/drawing/2014/main" id="{A52B78E6-2124-4367-BB72-DAEB6CCD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04" y="5626468"/>
            <a:ext cx="1934864" cy="1088361"/>
          </a:xfrm>
          <a:prstGeom prst="rect">
            <a:avLst/>
          </a:prstGeom>
        </p:spPr>
      </p:pic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3F09660E-3940-4EE8-8EAE-DE31BF0828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Modtagelse, udpakning, optælling, afmærkning af varer</a:t>
            </a:r>
          </a:p>
          <a:p>
            <a:pPr lvl="1"/>
            <a:r>
              <a:rPr lang="da-DK" dirty="0"/>
              <a:t>På nogle lagere kan der være kundekontakt</a:t>
            </a: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At kunne bevare overblikket</a:t>
            </a:r>
          </a:p>
          <a:p>
            <a:pPr lvl="1"/>
            <a:r>
              <a:rPr lang="da-DK" dirty="0"/>
              <a:t>Kræver ofte truckcertifikat, men der findes også flere jobs, hvor det ikke kræves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53A1C2B-2862-44B6-BDCB-2BAA3EA42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179" y="5722997"/>
            <a:ext cx="2342148" cy="895305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DC604BBD-71EC-41E0-8405-A679D5871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0904" y="2083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720BF-393C-470A-865A-C2E669F0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Nærings- og nydelsesmiddel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18CA343-A2EC-45C2-8A3B-CEBE10B92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00" y="2218615"/>
            <a:ext cx="5185873" cy="286538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1600" b="1" dirty="0"/>
              <a:t>Om dette erhvervsområde:</a:t>
            </a:r>
          </a:p>
          <a:p>
            <a:pPr>
              <a:lnSpc>
                <a:spcPct val="90000"/>
              </a:lnSpc>
            </a:pPr>
            <a:r>
              <a:rPr lang="da-DK" sz="1400" dirty="0"/>
              <a:t>Jobs inden for dette område handler ofte om fremstilling af fødevarer</a:t>
            </a:r>
          </a:p>
          <a:p>
            <a:pPr>
              <a:lnSpc>
                <a:spcPct val="90000"/>
              </a:lnSpc>
            </a:pPr>
            <a:r>
              <a:rPr lang="da-DK" sz="1400" dirty="0"/>
              <a:t>Det drejer sig om alt fra mad til mennesker, slik, tobak, kosttilskud og vitaminer</a:t>
            </a:r>
          </a:p>
          <a:p>
            <a:pPr>
              <a:lnSpc>
                <a:spcPct val="90000"/>
              </a:lnSpc>
            </a:pPr>
            <a:r>
              <a:rPr lang="da-DK" sz="1400" dirty="0"/>
              <a:t>Det kan også være foder til dyr</a:t>
            </a:r>
          </a:p>
          <a:p>
            <a:pPr>
              <a:lnSpc>
                <a:spcPct val="90000"/>
              </a:lnSpc>
            </a:pPr>
            <a:r>
              <a:rPr lang="da-DK" sz="1400" dirty="0"/>
              <a:t>Arbejdet foregår ofte på fabrikker</a:t>
            </a:r>
          </a:p>
          <a:p>
            <a:pPr>
              <a:lnSpc>
                <a:spcPct val="90000"/>
              </a:lnSpc>
            </a:pPr>
            <a:r>
              <a:rPr lang="da-DK" sz="1400" dirty="0"/>
              <a:t>Lær mere om dette erhvervsområde:</a:t>
            </a: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accent4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https://www.ug.dk/job/job-fordelt-paa-erhvervsomraader/fremstillingaffoedevarer</a:t>
            </a:r>
            <a:r>
              <a:rPr lang="da-DK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B2378E6-841D-4A84-9C28-56100DE1C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129" y="2139662"/>
            <a:ext cx="5194583" cy="2420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Stillingsbetegnelser inden for dette område:</a:t>
            </a:r>
          </a:p>
          <a:p>
            <a:pPr lvl="1">
              <a:lnSpc>
                <a:spcPct val="90000"/>
              </a:lnSpc>
            </a:pPr>
            <a:r>
              <a:rPr lang="da-DK" dirty="0"/>
              <a:t>Slagteriarbejder</a:t>
            </a:r>
          </a:p>
          <a:p>
            <a:pPr lvl="1">
              <a:lnSpc>
                <a:spcPct val="90000"/>
              </a:lnSpc>
            </a:pPr>
            <a:r>
              <a:rPr lang="da-DK" dirty="0"/>
              <a:t>Bageriarbejder</a:t>
            </a:r>
          </a:p>
          <a:p>
            <a:pPr lvl="1">
              <a:lnSpc>
                <a:spcPct val="90000"/>
              </a:lnSpc>
            </a:pPr>
            <a:r>
              <a:rPr lang="da-DK" dirty="0"/>
              <a:t>Mejeriarbejder</a:t>
            </a:r>
          </a:p>
          <a:p>
            <a:pPr lvl="1">
              <a:lnSpc>
                <a:spcPct val="90000"/>
              </a:lnSpc>
            </a:pPr>
            <a:r>
              <a:rPr lang="da-DK" dirty="0"/>
              <a:t>Bryggeriarbejder</a:t>
            </a:r>
          </a:p>
          <a:p>
            <a:pPr marL="0" indent="0">
              <a:buNone/>
            </a:pPr>
            <a:endParaRPr lang="da-DK" sz="1600" b="1" dirty="0"/>
          </a:p>
        </p:txBody>
      </p:sp>
      <p:pic>
        <p:nvPicPr>
          <p:cNvPr id="6" name="Billede 5" descr="Et billede, der indeholder person, indendørs, skærende, bord&#10;&#10;Automatisk genereret beskrivelse">
            <a:extLst>
              <a:ext uri="{FF2B5EF4-FFF2-40B4-BE49-F238E27FC236}">
                <a16:creationId xmlns:a16="http://schemas.microsoft.com/office/drawing/2014/main" id="{5A6C6865-7783-4375-B438-D4A988E8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076" y="5198544"/>
            <a:ext cx="3665145" cy="1401031"/>
          </a:xfrm>
          <a:prstGeom prst="rect">
            <a:avLst/>
          </a:prstGeom>
        </p:spPr>
      </p:pic>
      <p:pic>
        <p:nvPicPr>
          <p:cNvPr id="7" name="Billede 6" descr="Et billede, der indeholder person, mand, bord, sidder&#10;&#10;Automatisk genereret beskrivelse">
            <a:extLst>
              <a:ext uri="{FF2B5EF4-FFF2-40B4-BE49-F238E27FC236}">
                <a16:creationId xmlns:a16="http://schemas.microsoft.com/office/drawing/2014/main" id="{01069659-42EB-446E-ABF6-651B256A5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498" y="5195918"/>
            <a:ext cx="2673632" cy="1403657"/>
          </a:xfrm>
          <a:prstGeom prst="rect">
            <a:avLst/>
          </a:prstGeo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EF540DB9-8870-4489-A4B5-BBD849115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510" y="3894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4736E-78B6-4808-BB84-5F7445D6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/>
              <a:t>Uddybelse af to jobs inden for nærings- og nydelsesmiddel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A15E8CE-B213-4AD0-B422-B6A18715A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Slagteriarbejder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BD0CB92-A2E7-49A4-A040-6209089633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sz="1600" b="1" dirty="0"/>
              <a:t>Jobbet går ofte ud på:</a:t>
            </a:r>
          </a:p>
          <a:p>
            <a:pPr lvl="1"/>
            <a:r>
              <a:rPr lang="da-DK" sz="1400" dirty="0"/>
              <a:t>Slagtning af forskellige dyr alt efter virksomhed</a:t>
            </a:r>
          </a:p>
          <a:p>
            <a:pPr lvl="1"/>
            <a:r>
              <a:rPr lang="da-DK" sz="1400" dirty="0"/>
              <a:t>Aflivning af dyr, håndtering af kødet og udskæringer</a:t>
            </a:r>
            <a:endParaRPr lang="da-DK" sz="1400" b="1" dirty="0"/>
          </a:p>
          <a:p>
            <a:r>
              <a:rPr lang="da-DK" sz="1600" b="1" dirty="0"/>
              <a:t>Vigtige kompetencer:</a:t>
            </a:r>
          </a:p>
          <a:p>
            <a:pPr lvl="1"/>
            <a:r>
              <a:rPr lang="da-DK" sz="1400" dirty="0"/>
              <a:t>God fysik (kan være fysisk krævende)</a:t>
            </a:r>
          </a:p>
          <a:p>
            <a:pPr lvl="1"/>
            <a:r>
              <a:rPr lang="da-DK" sz="1400" dirty="0"/>
              <a:t>Kunne håndtere at arbejde med døde dyr</a:t>
            </a:r>
          </a:p>
          <a:p>
            <a:pPr lvl="1"/>
            <a:r>
              <a:rPr lang="da-DK" sz="1400" dirty="0"/>
              <a:t>Klar til at arbejde i skiftehold</a:t>
            </a:r>
          </a:p>
          <a:p>
            <a:pPr lvl="1"/>
            <a:r>
              <a:rPr lang="da-DK" sz="1400" dirty="0"/>
              <a:t>Kunne arbejde ved lave temperaturer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249E2A7-7E52-4FDE-95BF-5DA9C8128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Bageriarbejder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F233E05-C2D7-4334-935C-34901B47A1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Fremstilling af brød mm. Via maskiner</a:t>
            </a:r>
          </a:p>
          <a:p>
            <a:pPr lvl="1"/>
            <a:r>
              <a:rPr lang="da-DK" dirty="0"/>
              <a:t>Pakning af brød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Kunne møde tidligt om morgenen</a:t>
            </a:r>
          </a:p>
          <a:p>
            <a:pPr lvl="1"/>
            <a:r>
              <a:rPr lang="da-DK" dirty="0"/>
              <a:t>Kunne håndtere fødevarer</a:t>
            </a:r>
          </a:p>
          <a:p>
            <a:pPr lvl="1"/>
            <a:r>
              <a:rPr lang="da-DK" dirty="0"/>
              <a:t>God hygiejne</a:t>
            </a:r>
          </a:p>
          <a:p>
            <a:pPr lvl="1"/>
            <a:r>
              <a:rPr lang="da-DK" dirty="0"/>
              <a:t>God fysik</a:t>
            </a:r>
          </a:p>
          <a:p>
            <a:endParaRPr lang="da-DK" dirty="0"/>
          </a:p>
        </p:txBody>
      </p:sp>
      <p:pic>
        <p:nvPicPr>
          <p:cNvPr id="7" name="Billede 6" descr="Et billede, der indeholder person, indendørs, skærende, bord&#10;&#10;Automatisk genereret beskrivelse">
            <a:extLst>
              <a:ext uri="{FF2B5EF4-FFF2-40B4-BE49-F238E27FC236}">
                <a16:creationId xmlns:a16="http://schemas.microsoft.com/office/drawing/2014/main" id="{1BCD520C-DC0E-414C-AB5D-B81CFB842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779" y="5338236"/>
            <a:ext cx="3299707" cy="1261340"/>
          </a:xfrm>
          <a:prstGeom prst="rect">
            <a:avLst/>
          </a:prstGeom>
        </p:spPr>
      </p:pic>
      <p:pic>
        <p:nvPicPr>
          <p:cNvPr id="8" name="Billede 7" descr="Et billede, der indeholder person, mand, bord, sidder&#10;&#10;Automatisk genereret beskrivelse">
            <a:extLst>
              <a:ext uri="{FF2B5EF4-FFF2-40B4-BE49-F238E27FC236}">
                <a16:creationId xmlns:a16="http://schemas.microsoft.com/office/drawing/2014/main" id="{C8BE0EBD-DF2F-43C4-AEFF-38708CBD6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14" y="5406244"/>
            <a:ext cx="2273011" cy="1193331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6FE59051-D431-4BEA-8637-B574554B9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956" y="2083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C752BC-F239-47DA-A0A3-8F20F445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154307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Opsamling</a:t>
            </a:r>
          </a:p>
        </p:txBody>
      </p:sp>
      <p:pic>
        <p:nvPicPr>
          <p:cNvPr id="8" name="Pladsholder til indhold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403D7A58-4ECD-4AA8-BC09-670A4E9A5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1009293"/>
            <a:ext cx="3236706" cy="323670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838AFC2-DEE8-410A-8FD4-0DCDC4BC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92" y="810001"/>
            <a:ext cx="6968094" cy="3580281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-182880">
              <a:spcBef>
                <a:spcPct val="20000"/>
              </a:spcBef>
              <a:buClr>
                <a:schemeClr val="accent1"/>
              </a:buClr>
              <a:buFont typeface="Wingdings 2" charset="2"/>
              <a:buChar char=""/>
            </a:pPr>
            <a:r>
              <a:rPr lang="en-US" b="1" dirty="0"/>
              <a:t> </a:t>
            </a:r>
            <a:r>
              <a:rPr lang="en-US" b="1" dirty="0" err="1"/>
              <a:t>Brug</a:t>
            </a:r>
            <a:r>
              <a:rPr lang="en-US" b="1" dirty="0"/>
              <a:t> </a:t>
            </a:r>
            <a:r>
              <a:rPr lang="en-US" b="1" dirty="0" err="1"/>
              <a:t>gerne</a:t>
            </a:r>
            <a:r>
              <a:rPr lang="en-US" b="1" dirty="0"/>
              <a:t> de “</a:t>
            </a:r>
            <a:r>
              <a:rPr lang="en-US" b="1" dirty="0" err="1"/>
              <a:t>vigtige</a:t>
            </a:r>
            <a:r>
              <a:rPr lang="en-US" b="1" dirty="0"/>
              <a:t> </a:t>
            </a:r>
            <a:r>
              <a:rPr lang="en-US" b="1" dirty="0" err="1"/>
              <a:t>kompetencer</a:t>
            </a:r>
            <a:r>
              <a:rPr lang="en-US" b="1" dirty="0"/>
              <a:t>” </a:t>
            </a:r>
            <a:r>
              <a:rPr lang="en-US" b="1" dirty="0" err="1"/>
              <a:t>fra</a:t>
            </a:r>
            <a:r>
              <a:rPr lang="en-US" b="1" dirty="0"/>
              <a:t> </a:t>
            </a:r>
            <a:r>
              <a:rPr lang="en-US" b="1" dirty="0" err="1"/>
              <a:t>hvert</a:t>
            </a:r>
            <a:r>
              <a:rPr lang="en-US" b="1" dirty="0"/>
              <a:t> slide </a:t>
            </a:r>
            <a:r>
              <a:rPr lang="en-US" b="1" dirty="0" err="1"/>
              <a:t>når</a:t>
            </a:r>
            <a:r>
              <a:rPr lang="en-US" b="1" dirty="0"/>
              <a:t> du </a:t>
            </a:r>
            <a:r>
              <a:rPr lang="en-US" b="1" dirty="0" err="1"/>
              <a:t>skal</a:t>
            </a:r>
            <a:r>
              <a:rPr lang="en-US" b="1" dirty="0"/>
              <a:t> </a:t>
            </a:r>
            <a:r>
              <a:rPr lang="en-US" b="1" dirty="0" err="1"/>
              <a:t>skrive</a:t>
            </a:r>
            <a:r>
              <a:rPr lang="en-US" b="1" dirty="0"/>
              <a:t> dine </a:t>
            </a:r>
            <a:r>
              <a:rPr lang="en-US" b="1" dirty="0" err="1"/>
              <a:t>jobansøgninger</a:t>
            </a:r>
            <a:endParaRPr lang="en-US" b="1" dirty="0"/>
          </a:p>
          <a:p>
            <a:pPr marL="0" indent="-182880">
              <a:spcBef>
                <a:spcPct val="20000"/>
              </a:spcBef>
              <a:buClr>
                <a:schemeClr val="accent1"/>
              </a:buClr>
              <a:buFont typeface="Wingdings 2" charset="2"/>
              <a:buChar char=""/>
            </a:pPr>
            <a:r>
              <a:rPr lang="en-US" b="1" dirty="0"/>
              <a:t> Sig </a:t>
            </a:r>
            <a:r>
              <a:rPr lang="en-US" b="1" dirty="0" err="1"/>
              <a:t>endelig</a:t>
            </a:r>
            <a:r>
              <a:rPr lang="en-US" b="1" dirty="0"/>
              <a:t> </a:t>
            </a:r>
            <a:r>
              <a:rPr lang="en-US" b="1" dirty="0" err="1"/>
              <a:t>til</a:t>
            </a:r>
            <a:r>
              <a:rPr lang="en-US" b="1" dirty="0"/>
              <a:t>, </a:t>
            </a:r>
            <a:r>
              <a:rPr lang="en-US" b="1" dirty="0" err="1"/>
              <a:t>hvis</a:t>
            </a:r>
            <a:r>
              <a:rPr lang="en-US" b="1" dirty="0"/>
              <a:t> I har </a:t>
            </a:r>
            <a:r>
              <a:rPr lang="en-US" b="1" dirty="0" err="1"/>
              <a:t>spørgsmål</a:t>
            </a:r>
            <a:r>
              <a:rPr lang="en-US" b="1" dirty="0"/>
              <a:t> </a:t>
            </a:r>
            <a:r>
              <a:rPr lang="en-US" b="1" dirty="0" err="1"/>
              <a:t>til</a:t>
            </a:r>
            <a:r>
              <a:rPr lang="en-US" b="1" dirty="0"/>
              <a:t> de </a:t>
            </a:r>
            <a:r>
              <a:rPr lang="en-US" b="1" dirty="0" err="1"/>
              <a:t>forskellige</a:t>
            </a:r>
            <a:r>
              <a:rPr lang="en-US" b="1" dirty="0"/>
              <a:t> </a:t>
            </a:r>
            <a:r>
              <a:rPr lang="en-US" b="1" dirty="0" err="1"/>
              <a:t>jobområder</a:t>
            </a:r>
            <a:endParaRPr lang="en-US" b="1" dirty="0"/>
          </a:p>
          <a:p>
            <a:pPr marL="0" indent="-182880">
              <a:spcBef>
                <a:spcPct val="20000"/>
              </a:spcBef>
              <a:buClr>
                <a:schemeClr val="accent1"/>
              </a:buClr>
              <a:buFont typeface="Wingdings 2" charset="2"/>
              <a:buChar char=""/>
            </a:pPr>
            <a:r>
              <a:rPr lang="en-US" b="1" dirty="0"/>
              <a:t> </a:t>
            </a:r>
            <a:r>
              <a:rPr lang="en-US" b="1" dirty="0" err="1"/>
              <a:t>Tak</a:t>
            </a:r>
            <a:r>
              <a:rPr lang="en-US" b="1" dirty="0"/>
              <a:t> for nu</a:t>
            </a:r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4C3A8C3A-3974-4C14-87B9-DD575D65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005" y="3113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8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2290F0-E45D-41DB-B296-10FEC3519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2F5B9E6-0E39-45C4-A238-A7F0FA66F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944" cy="6858000"/>
          </a:xfrm>
          <a:custGeom>
            <a:avLst/>
            <a:gdLst>
              <a:gd name="connsiteX0" fmla="*/ 0 w 7552944"/>
              <a:gd name="connsiteY0" fmla="*/ 0 h 6858000"/>
              <a:gd name="connsiteX1" fmla="*/ 1067477 w 7552944"/>
              <a:gd name="connsiteY1" fmla="*/ 0 h 6858000"/>
              <a:gd name="connsiteX2" fmla="*/ 2201779 w 7552944"/>
              <a:gd name="connsiteY2" fmla="*/ 0 h 6858000"/>
              <a:gd name="connsiteX3" fmla="*/ 7552944 w 7552944"/>
              <a:gd name="connsiteY3" fmla="*/ 0 h 6858000"/>
              <a:gd name="connsiteX4" fmla="*/ 7552944 w 7552944"/>
              <a:gd name="connsiteY4" fmla="*/ 1900238 h 6858000"/>
              <a:gd name="connsiteX5" fmla="*/ 7182528 w 7552944"/>
              <a:gd name="connsiteY5" fmla="*/ 2178050 h 6858000"/>
              <a:gd name="connsiteX6" fmla="*/ 7178294 w 7552944"/>
              <a:gd name="connsiteY6" fmla="*/ 2184400 h 6858000"/>
              <a:gd name="connsiteX7" fmla="*/ 7171944 w 7552944"/>
              <a:gd name="connsiteY7" fmla="*/ 2193925 h 6858000"/>
              <a:gd name="connsiteX8" fmla="*/ 7165594 w 7552944"/>
              <a:gd name="connsiteY8" fmla="*/ 2201863 h 6858000"/>
              <a:gd name="connsiteX9" fmla="*/ 7165594 w 7552944"/>
              <a:gd name="connsiteY9" fmla="*/ 2211388 h 6858000"/>
              <a:gd name="connsiteX10" fmla="*/ 7165594 w 7552944"/>
              <a:gd name="connsiteY10" fmla="*/ 2220913 h 6858000"/>
              <a:gd name="connsiteX11" fmla="*/ 7171944 w 7552944"/>
              <a:gd name="connsiteY11" fmla="*/ 2228850 h 6858000"/>
              <a:gd name="connsiteX12" fmla="*/ 7178294 w 7552944"/>
              <a:gd name="connsiteY12" fmla="*/ 2238375 h 6858000"/>
              <a:gd name="connsiteX13" fmla="*/ 7182528 w 7552944"/>
              <a:gd name="connsiteY13" fmla="*/ 2244725 h 6858000"/>
              <a:gd name="connsiteX14" fmla="*/ 7552944 w 7552944"/>
              <a:gd name="connsiteY14" fmla="*/ 2522538 h 6858000"/>
              <a:gd name="connsiteX15" fmla="*/ 7552944 w 7552944"/>
              <a:gd name="connsiteY15" fmla="*/ 6858000 h 6858000"/>
              <a:gd name="connsiteX16" fmla="*/ 2201779 w 7552944"/>
              <a:gd name="connsiteY16" fmla="*/ 6858000 h 6858000"/>
              <a:gd name="connsiteX17" fmla="*/ 1067477 w 7552944"/>
              <a:gd name="connsiteY17" fmla="*/ 6858000 h 6858000"/>
              <a:gd name="connsiteX18" fmla="*/ 0 w 755294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52944" h="6858000">
                <a:moveTo>
                  <a:pt x="0" y="0"/>
                </a:moveTo>
                <a:lnTo>
                  <a:pt x="1067477" y="0"/>
                </a:lnTo>
                <a:lnTo>
                  <a:pt x="2201779" y="0"/>
                </a:lnTo>
                <a:lnTo>
                  <a:pt x="7552944" y="0"/>
                </a:lnTo>
                <a:lnTo>
                  <a:pt x="7552944" y="1900238"/>
                </a:lnTo>
                <a:lnTo>
                  <a:pt x="7182528" y="2178050"/>
                </a:lnTo>
                <a:lnTo>
                  <a:pt x="7178294" y="2184400"/>
                </a:lnTo>
                <a:lnTo>
                  <a:pt x="7171944" y="2193925"/>
                </a:lnTo>
                <a:lnTo>
                  <a:pt x="7165594" y="2201863"/>
                </a:lnTo>
                <a:lnTo>
                  <a:pt x="7165594" y="2211388"/>
                </a:lnTo>
                <a:lnTo>
                  <a:pt x="7165594" y="2220913"/>
                </a:lnTo>
                <a:lnTo>
                  <a:pt x="7171944" y="2228850"/>
                </a:lnTo>
                <a:lnTo>
                  <a:pt x="7178294" y="2238375"/>
                </a:lnTo>
                <a:lnTo>
                  <a:pt x="7182528" y="2244725"/>
                </a:lnTo>
                <a:lnTo>
                  <a:pt x="7552944" y="2522538"/>
                </a:lnTo>
                <a:lnTo>
                  <a:pt x="7552944" y="6858000"/>
                </a:lnTo>
                <a:lnTo>
                  <a:pt x="2201779" y="6858000"/>
                </a:lnTo>
                <a:lnTo>
                  <a:pt x="10674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24BCC1-9E7D-4938-A64D-ADE50918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6097955" cy="1559412"/>
          </a:xfrm>
        </p:spPr>
        <p:txBody>
          <a:bodyPr>
            <a:normAutofit/>
          </a:bodyPr>
          <a:lstStyle/>
          <a:p>
            <a:r>
              <a:rPr lang="da-DK"/>
              <a:t>Hvad er formålet med dette tema?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B97A76A2-B7F2-4D75-AB9E-71FB74882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vand, nat, mørk, lys&#10;&#10;Automatisk genereret beskrivelse">
            <a:extLst>
              <a:ext uri="{FF2B5EF4-FFF2-40B4-BE49-F238E27FC236}">
                <a16:creationId xmlns:a16="http://schemas.microsoft.com/office/drawing/2014/main" id="{44BEB74C-E47F-4359-A4F8-A7A87613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87" y="1588013"/>
            <a:ext cx="2735071" cy="3671236"/>
          </a:xfrm>
          <a:prstGeom prst="rect">
            <a:avLst/>
          </a:prstGeom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6F7A8401-CC1D-49F6-A027-6A2B2FDD8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408203"/>
              </p:ext>
            </p:extLst>
          </p:nvPr>
        </p:nvGraphicFramePr>
        <p:xfrm>
          <a:off x="818712" y="2413000"/>
          <a:ext cx="6075179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4708CACE-5224-4E9B-8860-D5191F959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0325" y="1588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4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6620D-107F-4613-AEED-91692C6E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da-DK"/>
              <a:t>Hvad er et ufaglært job?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D9921B-3D83-442D-8C36-EA8C6EB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da-DK" sz="1600" b="1"/>
              <a:t>Ufaglært vil sige:</a:t>
            </a:r>
          </a:p>
          <a:p>
            <a:pPr lvl="1"/>
            <a:r>
              <a:rPr lang="da-DK" dirty="0"/>
              <a:t>At det er et job som oftest ikke kræver særlig form for uddannelse eller andre faglige kvalifikationer</a:t>
            </a:r>
          </a:p>
        </p:txBody>
      </p:sp>
      <p:pic>
        <p:nvPicPr>
          <p:cNvPr id="5" name="Billede 4" descr="Et billede, der indeholder stol, bord&#10;&#10;Automatisk genereret beskrivelse">
            <a:extLst>
              <a:ext uri="{FF2B5EF4-FFF2-40B4-BE49-F238E27FC236}">
                <a16:creationId xmlns:a16="http://schemas.microsoft.com/office/drawing/2014/main" id="{60DB31B5-1F96-4AEF-8F1E-58B7C7A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" r="1" b="1"/>
          <a:stretch/>
        </p:blipFill>
        <p:spPr>
          <a:xfrm>
            <a:off x="6398950" y="2413000"/>
            <a:ext cx="3683151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228AAF15-737E-4E63-ABD5-773A2862D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933" y="241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1CA6D-3ECF-4005-A7CA-66F51919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da-DK" dirty="0"/>
              <a:t>Hvad vil ”stillingsbetegnelse” sige?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DA532C-AD84-4D04-9163-BD0EAA89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da-DK" sz="1500"/>
              <a:t>Jobbets titel </a:t>
            </a:r>
            <a:r>
              <a:rPr lang="da-DK" sz="1500">
                <a:sym typeface="Wingdings" panose="05000000000000000000" pitchFamily="2" charset="2"/>
              </a:rPr>
              <a:t> det du er ansat som</a:t>
            </a:r>
          </a:p>
          <a:p>
            <a:r>
              <a:rPr lang="da-DK" sz="1500">
                <a:sym typeface="Wingdings" panose="05000000000000000000" pitchFamily="2" charset="2"/>
              </a:rPr>
              <a:t>Navnet på den stilling du har  altså det job du er ansat i</a:t>
            </a:r>
          </a:p>
          <a:p>
            <a:r>
              <a:rPr lang="da-DK" sz="1500">
                <a:sym typeface="Wingdings" panose="05000000000000000000" pitchFamily="2" charset="2"/>
              </a:rPr>
              <a:t>Der kan ofte være flere forskellige stillingsbetegnelser, som dækker over samme type job</a:t>
            </a:r>
          </a:p>
          <a:p>
            <a:pPr lvl="1"/>
            <a:r>
              <a:rPr lang="da-DK" sz="1500">
                <a:sym typeface="Wingdings" panose="05000000000000000000" pitchFamily="2" charset="2"/>
              </a:rPr>
              <a:t>F.eks. Tjener  kan også hedde: serveringsmedarbejder, cafémedarbejder, bartender</a:t>
            </a:r>
          </a:p>
          <a:p>
            <a:r>
              <a:rPr lang="da-DK" sz="1500"/>
              <a:t>Vær obs på dette i din jobsøgning </a:t>
            </a:r>
            <a:r>
              <a:rPr lang="da-DK" sz="1500">
                <a:sym typeface="Wingdings" panose="05000000000000000000" pitchFamily="2" charset="2"/>
              </a:rPr>
              <a:t> søg efter alle stillingsbetegnelser</a:t>
            </a:r>
            <a:endParaRPr lang="da-DK" sz="1500"/>
          </a:p>
        </p:txBody>
      </p:sp>
      <p:pic>
        <p:nvPicPr>
          <p:cNvPr id="1026" name="Picture 2" descr="Butiks - medarbejder">
            <a:extLst>
              <a:ext uri="{FF2B5EF4-FFF2-40B4-BE49-F238E27FC236}">
                <a16:creationId xmlns:a16="http://schemas.microsoft.com/office/drawing/2014/main" id="{01C7F62A-29C3-490F-AA80-112C39DB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1851" y="2774263"/>
            <a:ext cx="6277349" cy="2993812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819CA79F-9BD1-4C32-8587-59FCF4B03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4249" y="2065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6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56A3C-926C-449C-B970-D86714E6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solidFill>
                  <a:schemeClr val="tx1"/>
                </a:solidFill>
              </a:rPr>
              <a:t>Hvilke stillingsbetegnelser dækker de forskellige jobs over?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B45A4C-946F-4179-A093-ACB5AF5D9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38378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1400" b="1" dirty="0"/>
          </a:p>
          <a:p>
            <a:pPr lvl="1">
              <a:lnSpc>
                <a:spcPct val="90000"/>
              </a:lnSpc>
            </a:pPr>
            <a:r>
              <a:rPr lang="da-DK" sz="1400" dirty="0"/>
              <a:t>Butiksmedhjælper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Tjener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Cafémedarbejder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Køkkenmedhjælper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Opvasker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Bartender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Garderobeassistent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Rengøringsmedhjælper/assistent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Lager- og logistiskmedarbejder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Produktionsmedarbejder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Industrioperatør (ikke uddannet)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Fabriksarbejder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Omsorgsmedhjælper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Handicaphjælper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Pædagogmedhjælper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Mejeriarbejder</a:t>
            </a:r>
          </a:p>
          <a:p>
            <a:pPr lvl="1">
              <a:lnSpc>
                <a:spcPct val="90000"/>
              </a:lnSpc>
            </a:pPr>
            <a:endParaRPr lang="da-DK" sz="14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5AF4962-A913-4953-BAEA-B1232C399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6"/>
            <a:ext cx="5194583" cy="4188525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90000"/>
              </a:lnSpc>
            </a:pPr>
            <a:endParaRPr lang="da-DK" sz="1400" dirty="0"/>
          </a:p>
          <a:p>
            <a:pPr lvl="1">
              <a:lnSpc>
                <a:spcPct val="90000"/>
              </a:lnSpc>
            </a:pPr>
            <a:endParaRPr lang="da-DK" sz="1400" dirty="0"/>
          </a:p>
          <a:p>
            <a:pPr lvl="1">
              <a:lnSpc>
                <a:spcPct val="90000"/>
              </a:lnSpc>
            </a:pPr>
            <a:r>
              <a:rPr lang="da-DK" sz="1400" dirty="0"/>
              <a:t>Specialarbejder (diverse)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Call Center-medarbejder/mødebooker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Kundeservicemedarbejder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Turistmedarbejder (f.eks. Ved feriesteder)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Hotelmedarbejder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Receptionist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Servicemedarbejder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Bud/chaufførmedhjælper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Renovationsarbejder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Pedelmedhjælper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Anlægsgartnerarbejder/gartneriarbejder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Landbrugsmedhjælper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Slagteriarbejder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Bageriarbejder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Fiskeindustriarbejder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Kabel- og tovarbejder</a:t>
            </a:r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FE156B38-A5D7-42D9-A206-7B28A3176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6497" y="2386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person, poserer, foto, gruppe&#10;&#10;Automatisk genereret beskrivelse">
            <a:extLst>
              <a:ext uri="{FF2B5EF4-FFF2-40B4-BE49-F238E27FC236}">
                <a16:creationId xmlns:a16="http://schemas.microsoft.com/office/drawing/2014/main" id="{9DFEC71E-D59C-418C-A6F1-9ADB1D587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8658" r="1356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60E70F-DD2F-45C7-8250-530CC6EF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da-DK" dirty="0"/>
              <a:t>Erhvervsområder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B157C0-9434-4B1B-B36C-805132B9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da-DK" sz="1500" dirty="0"/>
          </a:p>
          <a:p>
            <a:pPr>
              <a:lnSpc>
                <a:spcPct val="90000"/>
              </a:lnSpc>
            </a:pPr>
            <a:r>
              <a:rPr lang="da-DK" sz="1500" dirty="0"/>
              <a:t>Hotel, restauration, køkken, kantine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Pædagogisk, socialt og kirkeligt arbejde 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Sundhed, omsorg, personlig pleje og pædagogisk arbejde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Rengøring, ejendomsservice og renovation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Industriel produktion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Bygge og anlæg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Landbrug, skovbrug, gartneri, fiskeri og dyrepleje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Salg og markedsføring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Transport, post-, lager- og maskinførerarbejde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Nærings- og nydelsesmiddel</a:t>
            </a:r>
          </a:p>
          <a:p>
            <a:pPr>
              <a:lnSpc>
                <a:spcPct val="90000"/>
              </a:lnSpc>
            </a:pPr>
            <a:endParaRPr lang="da-DK" sz="1500" dirty="0"/>
          </a:p>
          <a:p>
            <a:pPr>
              <a:lnSpc>
                <a:spcPct val="90000"/>
              </a:lnSpc>
            </a:pPr>
            <a:endParaRPr lang="da-DK" sz="1500" dirty="0"/>
          </a:p>
          <a:p>
            <a:pPr>
              <a:lnSpc>
                <a:spcPct val="90000"/>
              </a:lnSpc>
            </a:pPr>
            <a:endParaRPr lang="da-DK" sz="1500" dirty="0"/>
          </a:p>
          <a:p>
            <a:pPr>
              <a:lnSpc>
                <a:spcPct val="90000"/>
              </a:lnSpc>
            </a:pPr>
            <a:endParaRPr lang="da-DK" sz="1500" dirty="0"/>
          </a:p>
          <a:p>
            <a:pPr>
              <a:lnSpc>
                <a:spcPct val="90000"/>
              </a:lnSpc>
            </a:pPr>
            <a:endParaRPr lang="da-DK" sz="1500" dirty="0"/>
          </a:p>
        </p:txBody>
      </p:sp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2ECA7022-4DF3-4F6A-9C61-020683F15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6" y="930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5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B1266-527A-4AF3-B0A1-86A46BEB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Hotel, restauration, køkken, kantine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3FA68B-6662-4542-B998-3017DD707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934444"/>
            <a:ext cx="4754880" cy="374904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1600" b="1" dirty="0"/>
              <a:t>Om dette erhvervsområde: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Handler om at dække gæsters behov for noget at spise og et sted at sove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Jobs inden for dette område dækker over områder som servicering, madlavning, kundekontakt mm.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Du kan typisk finde arbejde på: restauranter, cafeer, hoteller, turistattraktioner mm. 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Lær mere om dette erhvervsområde:</a:t>
            </a:r>
            <a:endParaRPr lang="da-DK" sz="16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r>
              <a:rPr lang="da-DK" sz="1200" dirty="0">
                <a:solidFill>
                  <a:srgbClr val="F491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https://www.ug.dk/job/job-fordelt-paa-erhvervsomraader/hotelrestaurationkoekkenogkantine</a:t>
            </a:r>
            <a:r>
              <a:rPr lang="da-DK" sz="1200" dirty="0"/>
              <a:t> </a:t>
            </a:r>
          </a:p>
          <a:p>
            <a:pPr>
              <a:lnSpc>
                <a:spcPct val="90000"/>
              </a:lnSpc>
            </a:pPr>
            <a:endParaRPr lang="da-DK" sz="16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732F559-E231-4E4F-8D8A-922076276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1934444"/>
            <a:ext cx="4754880" cy="374904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1600" b="1" dirty="0"/>
          </a:p>
          <a:p>
            <a:pPr marL="0" indent="0">
              <a:lnSpc>
                <a:spcPct val="90000"/>
              </a:lnSpc>
              <a:buNone/>
            </a:pPr>
            <a:r>
              <a:rPr lang="da-DK" sz="1600" b="1" dirty="0"/>
              <a:t>Stillingsbetegnelser inden for dette område: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Tjener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Serveringsmedarbejder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Cafémedarbejder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Køkkenmedhjælper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Opvasker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Bartender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Garderobeassistent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Turistmedarbejder (f.eks. Ved feriesteder)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Hotelmedarbejder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Receptionist</a:t>
            </a:r>
          </a:p>
          <a:p>
            <a:pPr lvl="1">
              <a:lnSpc>
                <a:spcPct val="90000"/>
              </a:lnSpc>
            </a:pPr>
            <a:r>
              <a:rPr lang="da-DK" sz="1400" dirty="0"/>
              <a:t>Servicemedarbejder</a:t>
            </a:r>
          </a:p>
          <a:p>
            <a:pPr marL="0" indent="0">
              <a:buNone/>
            </a:pPr>
            <a:endParaRPr lang="da-DK" b="1" dirty="0"/>
          </a:p>
        </p:txBody>
      </p:sp>
      <p:pic>
        <p:nvPicPr>
          <p:cNvPr id="1026" name="Picture 2" descr="Brancheanalyse af restaurationsbranchen">
            <a:hlinkClick r:id="rId5"/>
            <a:extLst>
              <a:ext uri="{FF2B5EF4-FFF2-40B4-BE49-F238E27FC236}">
                <a16:creationId xmlns:a16="http://schemas.microsoft.com/office/drawing/2014/main" id="{021DB412-8FED-474A-87AB-61FBC028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1" y="5215812"/>
            <a:ext cx="2451967" cy="13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Et billede, der indeholder person, køkken, mad, forbereder&#10;&#10;Automatisk genereret beskrivelse">
            <a:extLst>
              <a:ext uri="{FF2B5EF4-FFF2-40B4-BE49-F238E27FC236}">
                <a16:creationId xmlns:a16="http://schemas.microsoft.com/office/drawing/2014/main" id="{7B07AA25-4BE2-4DAD-AEBD-9AC6ACAAD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721" y="5223240"/>
            <a:ext cx="2056463" cy="1370975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35D41424-DF40-433C-B72D-F0FAD672F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1680" y="4649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FD57EB1-F557-49F5-B4E3-FF039704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/>
              <a:t>Uddybelse af to jobs inden for hotel, restauration, køkken, kantine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67D458-0CE8-469C-A628-F7559C9C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Tjener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27CB9DD-B9D0-4A79-AFB4-AD12690BA6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Dækning af borde + afrydning</a:t>
            </a:r>
          </a:p>
          <a:p>
            <a:pPr lvl="1"/>
            <a:r>
              <a:rPr lang="da-DK" dirty="0"/>
              <a:t>Tage imod bestillinger</a:t>
            </a:r>
          </a:p>
          <a:p>
            <a:pPr lvl="1"/>
            <a:r>
              <a:rPr lang="da-DK" dirty="0"/>
              <a:t>Lave drikkevarer, kaffe mm.</a:t>
            </a:r>
          </a:p>
          <a:p>
            <a:pPr lvl="1"/>
            <a:r>
              <a:rPr lang="da-DK" dirty="0"/>
              <a:t>Servering af mad</a:t>
            </a:r>
          </a:p>
          <a:p>
            <a:pPr lvl="1"/>
            <a:r>
              <a:rPr lang="da-DK" dirty="0"/>
              <a:t>Tage imod betaling</a:t>
            </a:r>
          </a:p>
          <a:p>
            <a:pPr lvl="1"/>
            <a:r>
              <a:rPr lang="da-DK" dirty="0"/>
              <a:t>Oprydning/rengøring</a:t>
            </a:r>
          </a:p>
          <a:p>
            <a:pPr marL="274320" lvl="1" indent="0">
              <a:buNone/>
            </a:pPr>
            <a:endParaRPr lang="da-DK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Serviceminded</a:t>
            </a:r>
          </a:p>
          <a:p>
            <a:pPr lvl="1"/>
            <a:r>
              <a:rPr lang="da-DK" dirty="0"/>
              <a:t>Udvise venlighed i stressede situationer</a:t>
            </a:r>
          </a:p>
          <a:p>
            <a:pPr lvl="1"/>
            <a:r>
              <a:rPr lang="da-DK" dirty="0"/>
              <a:t>Kunne holde overblik</a:t>
            </a:r>
          </a:p>
          <a:p>
            <a:pPr lvl="1"/>
            <a:r>
              <a:rPr lang="da-DK" dirty="0"/>
              <a:t>Være klar på skiftende arbejdstider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EF0A245-9FFC-46C9-8A68-D3D61DB3E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Køkkenmedhjælper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4131850-352D-4C60-93EA-2F9EAEC9F4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b="1" dirty="0"/>
              <a:t>Jobbet går ofte ud på:</a:t>
            </a:r>
          </a:p>
          <a:p>
            <a:pPr lvl="1"/>
            <a:r>
              <a:rPr lang="da-DK" dirty="0"/>
              <a:t>Forberede madvarer og ingredienser</a:t>
            </a:r>
          </a:p>
          <a:p>
            <a:pPr lvl="1"/>
            <a:r>
              <a:rPr lang="da-DK" dirty="0"/>
              <a:t>Opvask samt rengøring i køkkenet</a:t>
            </a:r>
          </a:p>
          <a:p>
            <a:pPr marL="274320" lvl="1" indent="0">
              <a:buNone/>
            </a:pPr>
            <a:endParaRPr lang="da-DK" dirty="0"/>
          </a:p>
          <a:p>
            <a:r>
              <a:rPr lang="da-DK" b="1" dirty="0"/>
              <a:t>Vigtige kompetencer:</a:t>
            </a:r>
          </a:p>
          <a:p>
            <a:pPr lvl="1"/>
            <a:r>
              <a:rPr lang="da-DK" dirty="0"/>
              <a:t>God fysisk</a:t>
            </a:r>
          </a:p>
          <a:p>
            <a:pPr lvl="1"/>
            <a:r>
              <a:rPr lang="da-DK" dirty="0"/>
              <a:t>Være i stand til at arbejde under pres</a:t>
            </a:r>
          </a:p>
          <a:p>
            <a:pPr lvl="1"/>
            <a:r>
              <a:rPr lang="da-DK" dirty="0"/>
              <a:t>Kunne holde overblik</a:t>
            </a:r>
          </a:p>
          <a:p>
            <a:pPr lvl="1"/>
            <a:r>
              <a:rPr lang="da-DK" dirty="0"/>
              <a:t>Sans for god hygiejne</a:t>
            </a:r>
          </a:p>
        </p:txBody>
      </p:sp>
      <p:pic>
        <p:nvPicPr>
          <p:cNvPr id="9" name="Picture 2" descr="Brancheanalyse af restaurationsbranchen">
            <a:hlinkClick r:id="rId6"/>
            <a:extLst>
              <a:ext uri="{FF2B5EF4-FFF2-40B4-BE49-F238E27FC236}">
                <a16:creationId xmlns:a16="http://schemas.microsoft.com/office/drawing/2014/main" id="{931104C1-73DA-46CD-94E5-7B869CFF3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35" y="5102828"/>
            <a:ext cx="2640007" cy="14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person, køkken, mad, forbereder&#10;&#10;Automatisk genereret beskrivelse">
            <a:extLst>
              <a:ext uri="{FF2B5EF4-FFF2-40B4-BE49-F238E27FC236}">
                <a16:creationId xmlns:a16="http://schemas.microsoft.com/office/drawing/2014/main" id="{CA64B239-FA84-4BBC-9286-827D89F67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9117" y="5102829"/>
            <a:ext cx="2226170" cy="1484113"/>
          </a:xfrm>
          <a:prstGeom prst="rect">
            <a:avLst/>
          </a:prstGeom>
        </p:spPr>
      </p:pic>
      <p:pic>
        <p:nvPicPr>
          <p:cNvPr id="2" name="Optaget lyd">
            <a:hlinkClick r:id="" action="ppaction://media"/>
            <a:extLst>
              <a:ext uri="{FF2B5EF4-FFF2-40B4-BE49-F238E27FC236}">
                <a16:creationId xmlns:a16="http://schemas.microsoft.com/office/drawing/2014/main" id="{D93B2B2F-35C9-4A18-ADA7-1415F8623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8145" y="2174874"/>
            <a:ext cx="487363" cy="487363"/>
          </a:xfrm>
          <a:prstGeom prst="rect">
            <a:avLst/>
          </a:prstGeom>
        </p:spPr>
      </p:pic>
      <p:pic>
        <p:nvPicPr>
          <p:cNvPr id="10" name="Optaget lyd">
            <a:hlinkClick r:id="" action="ppaction://media"/>
            <a:extLst>
              <a:ext uri="{FF2B5EF4-FFF2-40B4-BE49-F238E27FC236}">
                <a16:creationId xmlns:a16="http://schemas.microsoft.com/office/drawing/2014/main" id="{CDB88FB0-62C4-4E8B-911C-6CFD34E2C6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8144" y="3160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ærd at citer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2173</Words>
  <Application>Microsoft Office PowerPoint</Application>
  <PresentationFormat>Widescreen</PresentationFormat>
  <Paragraphs>402</Paragraphs>
  <Slides>27</Slides>
  <Notes>0</Notes>
  <HiddenSlides>0</HiddenSlides>
  <MMClips>28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Courier New</vt:lpstr>
      <vt:lpstr>Wingdings 2</vt:lpstr>
      <vt:lpstr>Værd at citere</vt:lpstr>
      <vt:lpstr>Ufaglærte jobs</vt:lpstr>
      <vt:lpstr>Program</vt:lpstr>
      <vt:lpstr>Hvad er formålet med dette tema?</vt:lpstr>
      <vt:lpstr>Hvad er et ufaglært job?</vt:lpstr>
      <vt:lpstr>Hvad vil ”stillingsbetegnelse” sige?</vt:lpstr>
      <vt:lpstr>Hvilke stillingsbetegnelser dækker de forskellige jobs over?</vt:lpstr>
      <vt:lpstr>Erhvervsområder</vt:lpstr>
      <vt:lpstr>Hotel, restauration, køkken, kantine</vt:lpstr>
      <vt:lpstr>Uddybelse af to jobs inden for hotel, restauration, køkken, kantine</vt:lpstr>
      <vt:lpstr>Sundhed, omsorg, personlig pleje og pædagogisk arbejde</vt:lpstr>
      <vt:lpstr>Uddybelse af to jobs inden for sundhed, omsorg, personlig pleje og pædagogisk arbejde</vt:lpstr>
      <vt:lpstr>Rengøring, ejendomsservice og renovation</vt:lpstr>
      <vt:lpstr>Uddybelse af to jobs inden for rengøring, ejendomsservice og renovation</vt:lpstr>
      <vt:lpstr>Industriel produktion</vt:lpstr>
      <vt:lpstr>Uddybelse af to jobs inden for industriel produktion</vt:lpstr>
      <vt:lpstr>Bygge og anlæg</vt:lpstr>
      <vt:lpstr>Uddybelse af to jobs inden for bygge og anlæg</vt:lpstr>
      <vt:lpstr>Spørgsmål?</vt:lpstr>
      <vt:lpstr>Landbrug, skovbrug, gartneri, fiskeri og dyrepleje</vt:lpstr>
      <vt:lpstr>Uddybelse af to jobs inden for landbrug, skovbrug, gartneri, fiskeri og dyrepleje</vt:lpstr>
      <vt:lpstr>Salg og markedsføring</vt:lpstr>
      <vt:lpstr>Uddybelse af to jobs inden for salg og markedsføring</vt:lpstr>
      <vt:lpstr>Transport, post-, lager- og maskinførerarbejde</vt:lpstr>
      <vt:lpstr>Uddybelse af to jobs inden for transport, post-, lager- og maskinførerarbejde</vt:lpstr>
      <vt:lpstr>Nærings- og nydelsesmiddel</vt:lpstr>
      <vt:lpstr>Uddybelse af to jobs inden for nærings- og nydelsesmiddel</vt:lpstr>
      <vt:lpstr>Opsamling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Ufaglærte jobs</dc:title>
  <dc:creator>Ida Marie Frostholm Knudsen</dc:creator>
  <cp:lastModifiedBy>Ida Marie Frostholm Knudsen</cp:lastModifiedBy>
  <cp:revision>17</cp:revision>
  <dcterms:created xsi:type="dcterms:W3CDTF">2020-09-16T06:54:56Z</dcterms:created>
  <dcterms:modified xsi:type="dcterms:W3CDTF">2020-09-16T08:54:18Z</dcterms:modified>
</cp:coreProperties>
</file>