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84" r:id="rId5"/>
    <p:sldId id="259" r:id="rId6"/>
    <p:sldId id="260" r:id="rId7"/>
    <p:sldId id="261" r:id="rId8"/>
    <p:sldId id="262" r:id="rId9"/>
    <p:sldId id="263" r:id="rId10"/>
    <p:sldId id="264" r:id="rId11"/>
    <p:sldId id="265" r:id="rId12"/>
    <p:sldId id="266" r:id="rId13"/>
    <p:sldId id="281" r:id="rId14"/>
    <p:sldId id="267" r:id="rId15"/>
    <p:sldId id="268" r:id="rId16"/>
    <p:sldId id="269" r:id="rId17"/>
    <p:sldId id="270" r:id="rId18"/>
    <p:sldId id="285" r:id="rId19"/>
    <p:sldId id="271" r:id="rId20"/>
    <p:sldId id="272" r:id="rId21"/>
    <p:sldId id="273" r:id="rId22"/>
    <p:sldId id="274" r:id="rId23"/>
    <p:sldId id="275" r:id="rId24"/>
    <p:sldId id="276" r:id="rId25"/>
    <p:sldId id="277" r:id="rId26"/>
    <p:sldId id="278" r:id="rId27"/>
    <p:sldId id="282" r:id="rId28"/>
    <p:sldId id="279" r:id="rId29"/>
    <p:sldId id="280" r:id="rId30"/>
    <p:sldId id="28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8" d="100"/>
          <a:sy n="48" d="100"/>
        </p:scale>
        <p:origin x="67" y="8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E0DF65-FE2F-4199-9459-176A5FAAE1AE}"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6868A54E-9096-4528-B524-09A4260C3FB0}">
      <dgm:prSet/>
      <dgm:spPr/>
      <dgm:t>
        <a:bodyPr/>
        <a:lstStyle/>
        <a:p>
          <a:r>
            <a:rPr lang="da-DK" baseline="0"/>
            <a:t>Hvorfor lave et personligt CV?</a:t>
          </a:r>
          <a:endParaRPr lang="en-US"/>
        </a:p>
      </dgm:t>
    </dgm:pt>
    <dgm:pt modelId="{04BEE038-64F1-4076-9946-A59D92BA09BB}" type="parTrans" cxnId="{D3F2F436-D0B1-47D5-9072-C318D2387986}">
      <dgm:prSet/>
      <dgm:spPr/>
      <dgm:t>
        <a:bodyPr/>
        <a:lstStyle/>
        <a:p>
          <a:endParaRPr lang="en-US"/>
        </a:p>
      </dgm:t>
    </dgm:pt>
    <dgm:pt modelId="{2E3E0830-8F41-4F89-A43D-B73A599DF2AB}" type="sibTrans" cxnId="{D3F2F436-D0B1-47D5-9072-C318D2387986}">
      <dgm:prSet/>
      <dgm:spPr/>
      <dgm:t>
        <a:bodyPr/>
        <a:lstStyle/>
        <a:p>
          <a:endParaRPr lang="en-US"/>
        </a:p>
      </dgm:t>
    </dgm:pt>
    <dgm:pt modelId="{B026D25C-DB68-4D01-AE74-1DAF886A130E}">
      <dgm:prSet/>
      <dgm:spPr/>
      <dgm:t>
        <a:bodyPr/>
        <a:lstStyle/>
        <a:p>
          <a:r>
            <a:rPr lang="da-DK" baseline="0" dirty="0"/>
            <a:t>Hvad skal CV’et indeholde?</a:t>
          </a:r>
          <a:endParaRPr lang="en-US" dirty="0"/>
        </a:p>
      </dgm:t>
    </dgm:pt>
    <dgm:pt modelId="{2EC5D670-DB23-42EF-8562-00ECE36069CC}" type="parTrans" cxnId="{A80616C1-472C-4734-B8AF-445A4BD24518}">
      <dgm:prSet/>
      <dgm:spPr/>
      <dgm:t>
        <a:bodyPr/>
        <a:lstStyle/>
        <a:p>
          <a:endParaRPr lang="en-US"/>
        </a:p>
      </dgm:t>
    </dgm:pt>
    <dgm:pt modelId="{4D6F0403-F9F3-4169-89C9-F2FE84E769F8}" type="sibTrans" cxnId="{A80616C1-472C-4734-B8AF-445A4BD24518}">
      <dgm:prSet/>
      <dgm:spPr/>
      <dgm:t>
        <a:bodyPr/>
        <a:lstStyle/>
        <a:p>
          <a:endParaRPr lang="en-US"/>
        </a:p>
      </dgm:t>
    </dgm:pt>
    <dgm:pt modelId="{892639FD-0412-45E4-B2BA-5F53EA527855}">
      <dgm:prSet/>
      <dgm:spPr/>
      <dgm:t>
        <a:bodyPr/>
        <a:lstStyle/>
        <a:p>
          <a:r>
            <a:rPr lang="da-DK" baseline="0" dirty="0"/>
            <a:t>Opsamling</a:t>
          </a:r>
          <a:endParaRPr lang="en-US" dirty="0"/>
        </a:p>
      </dgm:t>
    </dgm:pt>
    <dgm:pt modelId="{3408CAF1-82CB-4CFF-8929-B811BA4963DC}" type="parTrans" cxnId="{14465257-125A-4D3E-9C4D-5D21B0DC146B}">
      <dgm:prSet/>
      <dgm:spPr/>
      <dgm:t>
        <a:bodyPr/>
        <a:lstStyle/>
        <a:p>
          <a:endParaRPr lang="en-US"/>
        </a:p>
      </dgm:t>
    </dgm:pt>
    <dgm:pt modelId="{7A913772-3838-43C0-A0A5-5EC928765481}" type="sibTrans" cxnId="{14465257-125A-4D3E-9C4D-5D21B0DC146B}">
      <dgm:prSet/>
      <dgm:spPr/>
      <dgm:t>
        <a:bodyPr/>
        <a:lstStyle/>
        <a:p>
          <a:endParaRPr lang="en-US"/>
        </a:p>
      </dgm:t>
    </dgm:pt>
    <dgm:pt modelId="{9DE35B80-7CE6-4921-9EAC-86EDB3A727D9}">
      <dgm:prSet/>
      <dgm:spPr/>
      <dgm:t>
        <a:bodyPr/>
        <a:lstStyle/>
        <a:p>
          <a:r>
            <a:rPr lang="en-US" dirty="0" err="1"/>
            <a:t>Undervejs</a:t>
          </a:r>
          <a:r>
            <a:rPr lang="en-US" dirty="0"/>
            <a:t> </a:t>
          </a:r>
          <a:r>
            <a:rPr lang="en-US" dirty="0" err="1"/>
            <a:t>vil</a:t>
          </a:r>
          <a:r>
            <a:rPr lang="en-US" dirty="0"/>
            <a:t> der </a:t>
          </a:r>
          <a:r>
            <a:rPr lang="en-US" dirty="0" err="1"/>
            <a:t>være</a:t>
          </a:r>
          <a:r>
            <a:rPr lang="en-US" dirty="0"/>
            <a:t> </a:t>
          </a:r>
          <a:r>
            <a:rPr lang="en-US" dirty="0" err="1"/>
            <a:t>små</a:t>
          </a:r>
          <a:r>
            <a:rPr lang="en-US" dirty="0"/>
            <a:t> </a:t>
          </a:r>
          <a:r>
            <a:rPr lang="en-US" dirty="0" err="1"/>
            <a:t>øvelser</a:t>
          </a:r>
          <a:endParaRPr lang="en-US" dirty="0"/>
        </a:p>
      </dgm:t>
    </dgm:pt>
    <dgm:pt modelId="{4EBD895E-B39B-41D0-8199-17E1A67A49E2}" type="parTrans" cxnId="{FB235700-7CC5-4A38-8D70-D8742D135A33}">
      <dgm:prSet/>
      <dgm:spPr/>
      <dgm:t>
        <a:bodyPr/>
        <a:lstStyle/>
        <a:p>
          <a:endParaRPr lang="da-DK"/>
        </a:p>
      </dgm:t>
    </dgm:pt>
    <dgm:pt modelId="{C2D6F5C3-05C9-4C48-8FD5-F0DD879EB816}" type="sibTrans" cxnId="{FB235700-7CC5-4A38-8D70-D8742D135A33}">
      <dgm:prSet/>
      <dgm:spPr/>
      <dgm:t>
        <a:bodyPr/>
        <a:lstStyle/>
        <a:p>
          <a:endParaRPr lang="da-DK"/>
        </a:p>
      </dgm:t>
    </dgm:pt>
    <dgm:pt modelId="{2A7913B2-B327-4777-AF40-700D401B7D7B}" type="pres">
      <dgm:prSet presAssocID="{2CE0DF65-FE2F-4199-9459-176A5FAAE1AE}" presName="linear" presStyleCnt="0">
        <dgm:presLayoutVars>
          <dgm:animLvl val="lvl"/>
          <dgm:resizeHandles val="exact"/>
        </dgm:presLayoutVars>
      </dgm:prSet>
      <dgm:spPr/>
    </dgm:pt>
    <dgm:pt modelId="{D7B7CDE9-F0FC-47DE-A76B-EBFE3E463B01}" type="pres">
      <dgm:prSet presAssocID="{6868A54E-9096-4528-B524-09A4260C3FB0}" presName="parentText" presStyleLbl="node1" presStyleIdx="0" presStyleCnt="4">
        <dgm:presLayoutVars>
          <dgm:chMax val="0"/>
          <dgm:bulletEnabled val="1"/>
        </dgm:presLayoutVars>
      </dgm:prSet>
      <dgm:spPr/>
    </dgm:pt>
    <dgm:pt modelId="{F2A408A9-42A5-442B-BA76-2C64D4771F96}" type="pres">
      <dgm:prSet presAssocID="{2E3E0830-8F41-4F89-A43D-B73A599DF2AB}" presName="spacer" presStyleCnt="0"/>
      <dgm:spPr/>
    </dgm:pt>
    <dgm:pt modelId="{3F89C5ED-C4B5-4DD1-BBAE-55D523F09A0E}" type="pres">
      <dgm:prSet presAssocID="{B026D25C-DB68-4D01-AE74-1DAF886A130E}" presName="parentText" presStyleLbl="node1" presStyleIdx="1" presStyleCnt="4">
        <dgm:presLayoutVars>
          <dgm:chMax val="0"/>
          <dgm:bulletEnabled val="1"/>
        </dgm:presLayoutVars>
      </dgm:prSet>
      <dgm:spPr/>
    </dgm:pt>
    <dgm:pt modelId="{E7592027-F3E0-4DF0-882A-9D6FBA4AEB97}" type="pres">
      <dgm:prSet presAssocID="{4D6F0403-F9F3-4169-89C9-F2FE84E769F8}" presName="spacer" presStyleCnt="0"/>
      <dgm:spPr/>
    </dgm:pt>
    <dgm:pt modelId="{ADE143EC-202C-42CC-BADB-7E6FBFF21A23}" type="pres">
      <dgm:prSet presAssocID="{892639FD-0412-45E4-B2BA-5F53EA527855}" presName="parentText" presStyleLbl="node1" presStyleIdx="2" presStyleCnt="4">
        <dgm:presLayoutVars>
          <dgm:chMax val="0"/>
          <dgm:bulletEnabled val="1"/>
        </dgm:presLayoutVars>
      </dgm:prSet>
      <dgm:spPr/>
    </dgm:pt>
    <dgm:pt modelId="{126E5122-B93B-4A13-B049-37DE61EF9649}" type="pres">
      <dgm:prSet presAssocID="{7A913772-3838-43C0-A0A5-5EC928765481}" presName="spacer" presStyleCnt="0"/>
      <dgm:spPr/>
    </dgm:pt>
    <dgm:pt modelId="{C01FD0BA-B052-4BE5-90D5-70F04EB489B5}" type="pres">
      <dgm:prSet presAssocID="{9DE35B80-7CE6-4921-9EAC-86EDB3A727D9}" presName="parentText" presStyleLbl="node1" presStyleIdx="3" presStyleCnt="4">
        <dgm:presLayoutVars>
          <dgm:chMax val="0"/>
          <dgm:bulletEnabled val="1"/>
        </dgm:presLayoutVars>
      </dgm:prSet>
      <dgm:spPr/>
    </dgm:pt>
  </dgm:ptLst>
  <dgm:cxnLst>
    <dgm:cxn modelId="{FB235700-7CC5-4A38-8D70-D8742D135A33}" srcId="{2CE0DF65-FE2F-4199-9459-176A5FAAE1AE}" destId="{9DE35B80-7CE6-4921-9EAC-86EDB3A727D9}" srcOrd="3" destOrd="0" parTransId="{4EBD895E-B39B-41D0-8199-17E1A67A49E2}" sibTransId="{C2D6F5C3-05C9-4C48-8FD5-F0DD879EB816}"/>
    <dgm:cxn modelId="{D3F2F436-D0B1-47D5-9072-C318D2387986}" srcId="{2CE0DF65-FE2F-4199-9459-176A5FAAE1AE}" destId="{6868A54E-9096-4528-B524-09A4260C3FB0}" srcOrd="0" destOrd="0" parTransId="{04BEE038-64F1-4076-9946-A59D92BA09BB}" sibTransId="{2E3E0830-8F41-4F89-A43D-B73A599DF2AB}"/>
    <dgm:cxn modelId="{FD11C939-67E6-416B-8094-7C89D5F46A89}" type="presOf" srcId="{892639FD-0412-45E4-B2BA-5F53EA527855}" destId="{ADE143EC-202C-42CC-BADB-7E6FBFF21A23}" srcOrd="0" destOrd="0" presId="urn:microsoft.com/office/officeart/2005/8/layout/vList2"/>
    <dgm:cxn modelId="{F8D9B450-133F-4E93-8618-B525ED638049}" type="presOf" srcId="{2CE0DF65-FE2F-4199-9459-176A5FAAE1AE}" destId="{2A7913B2-B327-4777-AF40-700D401B7D7B}" srcOrd="0" destOrd="0" presId="urn:microsoft.com/office/officeart/2005/8/layout/vList2"/>
    <dgm:cxn modelId="{14465257-125A-4D3E-9C4D-5D21B0DC146B}" srcId="{2CE0DF65-FE2F-4199-9459-176A5FAAE1AE}" destId="{892639FD-0412-45E4-B2BA-5F53EA527855}" srcOrd="2" destOrd="0" parTransId="{3408CAF1-82CB-4CFF-8929-B811BA4963DC}" sibTransId="{7A913772-3838-43C0-A0A5-5EC928765481}"/>
    <dgm:cxn modelId="{9E50C6B4-831D-47C3-A2AB-1D14D5BDCC60}" type="presOf" srcId="{9DE35B80-7CE6-4921-9EAC-86EDB3A727D9}" destId="{C01FD0BA-B052-4BE5-90D5-70F04EB489B5}" srcOrd="0" destOrd="0" presId="urn:microsoft.com/office/officeart/2005/8/layout/vList2"/>
    <dgm:cxn modelId="{60BBDCC0-6CF2-42C8-8012-740297011060}" type="presOf" srcId="{B026D25C-DB68-4D01-AE74-1DAF886A130E}" destId="{3F89C5ED-C4B5-4DD1-BBAE-55D523F09A0E}" srcOrd="0" destOrd="0" presId="urn:microsoft.com/office/officeart/2005/8/layout/vList2"/>
    <dgm:cxn modelId="{A80616C1-472C-4734-B8AF-445A4BD24518}" srcId="{2CE0DF65-FE2F-4199-9459-176A5FAAE1AE}" destId="{B026D25C-DB68-4D01-AE74-1DAF886A130E}" srcOrd="1" destOrd="0" parTransId="{2EC5D670-DB23-42EF-8562-00ECE36069CC}" sibTransId="{4D6F0403-F9F3-4169-89C9-F2FE84E769F8}"/>
    <dgm:cxn modelId="{92BC84DA-DC6D-4630-BD47-BBDA7A8A6719}" type="presOf" srcId="{6868A54E-9096-4528-B524-09A4260C3FB0}" destId="{D7B7CDE9-F0FC-47DE-A76B-EBFE3E463B01}" srcOrd="0" destOrd="0" presId="urn:microsoft.com/office/officeart/2005/8/layout/vList2"/>
    <dgm:cxn modelId="{62E6B173-2E7B-4999-8990-300C03D63D58}" type="presParOf" srcId="{2A7913B2-B327-4777-AF40-700D401B7D7B}" destId="{D7B7CDE9-F0FC-47DE-A76B-EBFE3E463B01}" srcOrd="0" destOrd="0" presId="urn:microsoft.com/office/officeart/2005/8/layout/vList2"/>
    <dgm:cxn modelId="{A46A8777-A08B-402F-B24D-13180DB11734}" type="presParOf" srcId="{2A7913B2-B327-4777-AF40-700D401B7D7B}" destId="{F2A408A9-42A5-442B-BA76-2C64D4771F96}" srcOrd="1" destOrd="0" presId="urn:microsoft.com/office/officeart/2005/8/layout/vList2"/>
    <dgm:cxn modelId="{6DC7DD93-6D2A-4818-87AE-39DD804A9F03}" type="presParOf" srcId="{2A7913B2-B327-4777-AF40-700D401B7D7B}" destId="{3F89C5ED-C4B5-4DD1-BBAE-55D523F09A0E}" srcOrd="2" destOrd="0" presId="urn:microsoft.com/office/officeart/2005/8/layout/vList2"/>
    <dgm:cxn modelId="{744EC8DA-EDCC-40C2-8E48-807D9E15E95A}" type="presParOf" srcId="{2A7913B2-B327-4777-AF40-700D401B7D7B}" destId="{E7592027-F3E0-4DF0-882A-9D6FBA4AEB97}" srcOrd="3" destOrd="0" presId="urn:microsoft.com/office/officeart/2005/8/layout/vList2"/>
    <dgm:cxn modelId="{F57EF481-4947-4F7B-AA70-229006D61F46}" type="presParOf" srcId="{2A7913B2-B327-4777-AF40-700D401B7D7B}" destId="{ADE143EC-202C-42CC-BADB-7E6FBFF21A23}" srcOrd="4" destOrd="0" presId="urn:microsoft.com/office/officeart/2005/8/layout/vList2"/>
    <dgm:cxn modelId="{C93A8141-8A3F-4E5F-8C53-5B5CE735DDC8}" type="presParOf" srcId="{2A7913B2-B327-4777-AF40-700D401B7D7B}" destId="{126E5122-B93B-4A13-B049-37DE61EF9649}" srcOrd="5" destOrd="0" presId="urn:microsoft.com/office/officeart/2005/8/layout/vList2"/>
    <dgm:cxn modelId="{5AA81811-DCAC-4BA2-A53D-FFB8CBFBA8CD}" type="presParOf" srcId="{2A7913B2-B327-4777-AF40-700D401B7D7B}" destId="{C01FD0BA-B052-4BE5-90D5-70F04EB489B5}"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646342-F5B0-49F7-A99B-86FF96B6AC2E}"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0B2D90F2-3F26-4159-B209-B3A74FB8F19D}">
      <dgm:prSet/>
      <dgm:spPr/>
      <dgm:t>
        <a:bodyPr/>
        <a:lstStyle/>
        <a:p>
          <a:r>
            <a:rPr lang="da-DK" b="1"/>
            <a:t>Skal der billede på?</a:t>
          </a:r>
          <a:endParaRPr lang="en-US"/>
        </a:p>
      </dgm:t>
    </dgm:pt>
    <dgm:pt modelId="{2AFE2310-CABD-4A21-B4AB-4E981A72B7EC}" type="parTrans" cxnId="{3C8EA5B1-108F-46BB-8128-56F80B175A39}">
      <dgm:prSet/>
      <dgm:spPr/>
      <dgm:t>
        <a:bodyPr/>
        <a:lstStyle/>
        <a:p>
          <a:endParaRPr lang="en-US"/>
        </a:p>
      </dgm:t>
    </dgm:pt>
    <dgm:pt modelId="{341177F1-93F5-4774-84DF-7E19832BBFF9}" type="sibTrans" cxnId="{3C8EA5B1-108F-46BB-8128-56F80B175A39}">
      <dgm:prSet/>
      <dgm:spPr/>
      <dgm:t>
        <a:bodyPr/>
        <a:lstStyle/>
        <a:p>
          <a:endParaRPr lang="en-US"/>
        </a:p>
      </dgm:t>
    </dgm:pt>
    <dgm:pt modelId="{3C810750-FDEC-41D1-8285-E3B226C1EBAB}">
      <dgm:prSet/>
      <dgm:spPr/>
      <dgm:t>
        <a:bodyPr/>
        <a:lstStyle/>
        <a:p>
          <a:pPr>
            <a:lnSpc>
              <a:spcPct val="150000"/>
            </a:lnSpc>
          </a:pPr>
          <a:r>
            <a:rPr lang="da-DK" dirty="0"/>
            <a:t>Ikke Nødvendigvis, men det anbefales</a:t>
          </a:r>
          <a:endParaRPr lang="en-US" dirty="0"/>
        </a:p>
      </dgm:t>
    </dgm:pt>
    <dgm:pt modelId="{FFD68005-8A0E-4033-A88F-9A815161DFC6}" type="parTrans" cxnId="{A6B49534-52AC-466A-A821-DAC2BB50C202}">
      <dgm:prSet/>
      <dgm:spPr/>
      <dgm:t>
        <a:bodyPr/>
        <a:lstStyle/>
        <a:p>
          <a:endParaRPr lang="en-US"/>
        </a:p>
      </dgm:t>
    </dgm:pt>
    <dgm:pt modelId="{DDA5412C-D935-4139-92F1-ED0494337082}" type="sibTrans" cxnId="{A6B49534-52AC-466A-A821-DAC2BB50C202}">
      <dgm:prSet/>
      <dgm:spPr/>
      <dgm:t>
        <a:bodyPr/>
        <a:lstStyle/>
        <a:p>
          <a:endParaRPr lang="en-US"/>
        </a:p>
      </dgm:t>
    </dgm:pt>
    <dgm:pt modelId="{AE6B5294-4714-4D7E-B7BC-8E47DDE337EE}">
      <dgm:prSet/>
      <dgm:spPr/>
      <dgm:t>
        <a:bodyPr/>
        <a:lstStyle/>
        <a:p>
          <a:pPr>
            <a:lnSpc>
              <a:spcPct val="150000"/>
            </a:lnSpc>
          </a:pPr>
          <a:r>
            <a:rPr lang="da-DK" dirty="0"/>
            <a:t>73% af arbejdsgivere mener at et billede har en positiv effekt i forhold til potentiel ansættelse</a:t>
          </a:r>
          <a:endParaRPr lang="en-US" dirty="0"/>
        </a:p>
      </dgm:t>
    </dgm:pt>
    <dgm:pt modelId="{324056B5-C768-4F11-B0C3-271F7FA8107A}" type="parTrans" cxnId="{E940CAA2-E66C-4E19-AEAD-185771B66352}">
      <dgm:prSet/>
      <dgm:spPr/>
      <dgm:t>
        <a:bodyPr/>
        <a:lstStyle/>
        <a:p>
          <a:endParaRPr lang="en-US"/>
        </a:p>
      </dgm:t>
    </dgm:pt>
    <dgm:pt modelId="{8246FD4C-8E7E-468E-8089-EA1C1B5C504C}" type="sibTrans" cxnId="{E940CAA2-E66C-4E19-AEAD-185771B66352}">
      <dgm:prSet/>
      <dgm:spPr/>
      <dgm:t>
        <a:bodyPr/>
        <a:lstStyle/>
        <a:p>
          <a:endParaRPr lang="en-US"/>
        </a:p>
      </dgm:t>
    </dgm:pt>
    <dgm:pt modelId="{3ABFF1A0-9945-4F8E-9A6D-029D4EF9A606}">
      <dgm:prSet/>
      <dgm:spPr/>
      <dgm:t>
        <a:bodyPr/>
        <a:lstStyle/>
        <a:p>
          <a:r>
            <a:rPr lang="da-DK" b="1"/>
            <a:t>Hvilket billede skal jeg vælge af mig selv?</a:t>
          </a:r>
          <a:endParaRPr lang="en-US"/>
        </a:p>
      </dgm:t>
    </dgm:pt>
    <dgm:pt modelId="{7E211812-2E8F-4D13-8AEA-A3FD7A3D8A35}" type="parTrans" cxnId="{7B89022D-CE13-4029-8196-36F1C2B81E42}">
      <dgm:prSet/>
      <dgm:spPr/>
      <dgm:t>
        <a:bodyPr/>
        <a:lstStyle/>
        <a:p>
          <a:endParaRPr lang="en-US"/>
        </a:p>
      </dgm:t>
    </dgm:pt>
    <dgm:pt modelId="{6579D232-F38B-49A6-9A8C-A0F651C287FD}" type="sibTrans" cxnId="{7B89022D-CE13-4029-8196-36F1C2B81E42}">
      <dgm:prSet/>
      <dgm:spPr/>
      <dgm:t>
        <a:bodyPr/>
        <a:lstStyle/>
        <a:p>
          <a:endParaRPr lang="en-US"/>
        </a:p>
      </dgm:t>
    </dgm:pt>
    <dgm:pt modelId="{F0D98191-A549-4DB7-871E-3A85D64EF093}">
      <dgm:prSet/>
      <dgm:spPr/>
      <dgm:t>
        <a:bodyPr/>
        <a:lstStyle/>
        <a:p>
          <a:pPr>
            <a:lnSpc>
              <a:spcPct val="150000"/>
            </a:lnSpc>
          </a:pPr>
          <a:r>
            <a:rPr lang="da-DK" dirty="0"/>
            <a:t>Nutidigt og vellignende</a:t>
          </a:r>
          <a:endParaRPr lang="en-US" dirty="0"/>
        </a:p>
      </dgm:t>
    </dgm:pt>
    <dgm:pt modelId="{9902E8A3-C414-451D-9529-6E9203988583}" type="parTrans" cxnId="{47AD2B17-1D51-4592-B6B5-6BBD84C25753}">
      <dgm:prSet/>
      <dgm:spPr/>
      <dgm:t>
        <a:bodyPr/>
        <a:lstStyle/>
        <a:p>
          <a:endParaRPr lang="en-US"/>
        </a:p>
      </dgm:t>
    </dgm:pt>
    <dgm:pt modelId="{91A3A842-EEF1-48A3-AFF6-2D0DCA26522C}" type="sibTrans" cxnId="{47AD2B17-1D51-4592-B6B5-6BBD84C25753}">
      <dgm:prSet/>
      <dgm:spPr/>
      <dgm:t>
        <a:bodyPr/>
        <a:lstStyle/>
        <a:p>
          <a:endParaRPr lang="en-US"/>
        </a:p>
      </dgm:t>
    </dgm:pt>
    <dgm:pt modelId="{147B4197-D4D0-4613-A85A-1DA18F6ED3D6}">
      <dgm:prSet/>
      <dgm:spPr/>
      <dgm:t>
        <a:bodyPr/>
        <a:lstStyle/>
        <a:p>
          <a:pPr>
            <a:lnSpc>
              <a:spcPct val="150000"/>
            </a:lnSpc>
          </a:pPr>
          <a:r>
            <a:rPr lang="da-DK" dirty="0"/>
            <a:t>”Professionelt” (Ingen sommerferiebilleder, festbilleder mm.)</a:t>
          </a:r>
          <a:endParaRPr lang="en-US" dirty="0"/>
        </a:p>
      </dgm:t>
    </dgm:pt>
    <dgm:pt modelId="{1E78EDC3-65E4-41D9-AC2C-C5023EBF32D2}" type="parTrans" cxnId="{BE21F9F4-4511-4972-A8C9-1DF368F4271C}">
      <dgm:prSet/>
      <dgm:spPr/>
      <dgm:t>
        <a:bodyPr/>
        <a:lstStyle/>
        <a:p>
          <a:endParaRPr lang="en-US"/>
        </a:p>
      </dgm:t>
    </dgm:pt>
    <dgm:pt modelId="{A54A4B1B-2541-4F0C-B9F0-5A4EF0C1C60F}" type="sibTrans" cxnId="{BE21F9F4-4511-4972-A8C9-1DF368F4271C}">
      <dgm:prSet/>
      <dgm:spPr/>
      <dgm:t>
        <a:bodyPr/>
        <a:lstStyle/>
        <a:p>
          <a:endParaRPr lang="en-US"/>
        </a:p>
      </dgm:t>
    </dgm:pt>
    <dgm:pt modelId="{4EDA61A1-0545-4CAA-B0C8-AD41A43E9587}" type="pres">
      <dgm:prSet presAssocID="{8C646342-F5B0-49F7-A99B-86FF96B6AC2E}" presName="linear" presStyleCnt="0">
        <dgm:presLayoutVars>
          <dgm:animLvl val="lvl"/>
          <dgm:resizeHandles val="exact"/>
        </dgm:presLayoutVars>
      </dgm:prSet>
      <dgm:spPr/>
    </dgm:pt>
    <dgm:pt modelId="{C4B11034-EE46-486D-8DEE-98D0B71217D6}" type="pres">
      <dgm:prSet presAssocID="{0B2D90F2-3F26-4159-B209-B3A74FB8F19D}" presName="parentText" presStyleLbl="node1" presStyleIdx="0" presStyleCnt="2">
        <dgm:presLayoutVars>
          <dgm:chMax val="0"/>
          <dgm:bulletEnabled val="1"/>
        </dgm:presLayoutVars>
      </dgm:prSet>
      <dgm:spPr/>
    </dgm:pt>
    <dgm:pt modelId="{28675C50-616A-43FC-936A-6DBE025AA1EB}" type="pres">
      <dgm:prSet presAssocID="{0B2D90F2-3F26-4159-B209-B3A74FB8F19D}" presName="childText" presStyleLbl="revTx" presStyleIdx="0" presStyleCnt="2">
        <dgm:presLayoutVars>
          <dgm:bulletEnabled val="1"/>
        </dgm:presLayoutVars>
      </dgm:prSet>
      <dgm:spPr/>
    </dgm:pt>
    <dgm:pt modelId="{424F933C-0627-4EBD-8504-AD38F0C5EBB3}" type="pres">
      <dgm:prSet presAssocID="{3ABFF1A0-9945-4F8E-9A6D-029D4EF9A606}" presName="parentText" presStyleLbl="node1" presStyleIdx="1" presStyleCnt="2">
        <dgm:presLayoutVars>
          <dgm:chMax val="0"/>
          <dgm:bulletEnabled val="1"/>
        </dgm:presLayoutVars>
      </dgm:prSet>
      <dgm:spPr/>
    </dgm:pt>
    <dgm:pt modelId="{035C9115-02A7-49DE-8CDD-EDCC254338C9}" type="pres">
      <dgm:prSet presAssocID="{3ABFF1A0-9945-4F8E-9A6D-029D4EF9A606}" presName="childText" presStyleLbl="revTx" presStyleIdx="1" presStyleCnt="2">
        <dgm:presLayoutVars>
          <dgm:bulletEnabled val="1"/>
        </dgm:presLayoutVars>
      </dgm:prSet>
      <dgm:spPr/>
    </dgm:pt>
  </dgm:ptLst>
  <dgm:cxnLst>
    <dgm:cxn modelId="{47AD2B17-1D51-4592-B6B5-6BBD84C25753}" srcId="{3ABFF1A0-9945-4F8E-9A6D-029D4EF9A606}" destId="{F0D98191-A549-4DB7-871E-3A85D64EF093}" srcOrd="0" destOrd="0" parTransId="{9902E8A3-C414-451D-9529-6E9203988583}" sibTransId="{91A3A842-EEF1-48A3-AFF6-2D0DCA26522C}"/>
    <dgm:cxn modelId="{C029D22B-58C9-47C1-836A-C7CB3EA47383}" type="presOf" srcId="{147B4197-D4D0-4613-A85A-1DA18F6ED3D6}" destId="{035C9115-02A7-49DE-8CDD-EDCC254338C9}" srcOrd="0" destOrd="1" presId="urn:microsoft.com/office/officeart/2005/8/layout/vList2"/>
    <dgm:cxn modelId="{7B89022D-CE13-4029-8196-36F1C2B81E42}" srcId="{8C646342-F5B0-49F7-A99B-86FF96B6AC2E}" destId="{3ABFF1A0-9945-4F8E-9A6D-029D4EF9A606}" srcOrd="1" destOrd="0" parTransId="{7E211812-2E8F-4D13-8AEA-A3FD7A3D8A35}" sibTransId="{6579D232-F38B-49A6-9A8C-A0F651C287FD}"/>
    <dgm:cxn modelId="{840A0A30-30EE-46D7-854B-B9C81EFB7B72}" type="presOf" srcId="{3C810750-FDEC-41D1-8285-E3B226C1EBAB}" destId="{28675C50-616A-43FC-936A-6DBE025AA1EB}" srcOrd="0" destOrd="0" presId="urn:microsoft.com/office/officeart/2005/8/layout/vList2"/>
    <dgm:cxn modelId="{A6B49534-52AC-466A-A821-DAC2BB50C202}" srcId="{0B2D90F2-3F26-4159-B209-B3A74FB8F19D}" destId="{3C810750-FDEC-41D1-8285-E3B226C1EBAB}" srcOrd="0" destOrd="0" parTransId="{FFD68005-8A0E-4033-A88F-9A815161DFC6}" sibTransId="{DDA5412C-D935-4139-92F1-ED0494337082}"/>
    <dgm:cxn modelId="{EB39C780-FDE3-43B0-BAF0-D58402E9984E}" type="presOf" srcId="{0B2D90F2-3F26-4159-B209-B3A74FB8F19D}" destId="{C4B11034-EE46-486D-8DEE-98D0B71217D6}" srcOrd="0" destOrd="0" presId="urn:microsoft.com/office/officeart/2005/8/layout/vList2"/>
    <dgm:cxn modelId="{1CB2CB81-EAF2-4A8E-A50E-B9D9461EE1E2}" type="presOf" srcId="{F0D98191-A549-4DB7-871E-3A85D64EF093}" destId="{035C9115-02A7-49DE-8CDD-EDCC254338C9}" srcOrd="0" destOrd="0" presId="urn:microsoft.com/office/officeart/2005/8/layout/vList2"/>
    <dgm:cxn modelId="{7497768F-85A9-419D-9222-B65C4B998836}" type="presOf" srcId="{8C646342-F5B0-49F7-A99B-86FF96B6AC2E}" destId="{4EDA61A1-0545-4CAA-B0C8-AD41A43E9587}" srcOrd="0" destOrd="0" presId="urn:microsoft.com/office/officeart/2005/8/layout/vList2"/>
    <dgm:cxn modelId="{E940CAA2-E66C-4E19-AEAD-185771B66352}" srcId="{0B2D90F2-3F26-4159-B209-B3A74FB8F19D}" destId="{AE6B5294-4714-4D7E-B7BC-8E47DDE337EE}" srcOrd="1" destOrd="0" parTransId="{324056B5-C768-4F11-B0C3-271F7FA8107A}" sibTransId="{8246FD4C-8E7E-468E-8089-EA1C1B5C504C}"/>
    <dgm:cxn modelId="{3C8EA5B1-108F-46BB-8128-56F80B175A39}" srcId="{8C646342-F5B0-49F7-A99B-86FF96B6AC2E}" destId="{0B2D90F2-3F26-4159-B209-B3A74FB8F19D}" srcOrd="0" destOrd="0" parTransId="{2AFE2310-CABD-4A21-B4AB-4E981A72B7EC}" sibTransId="{341177F1-93F5-4774-84DF-7E19832BBFF9}"/>
    <dgm:cxn modelId="{EA2EB1E6-76F0-4746-84DB-2F1A2CAA3D7F}" type="presOf" srcId="{3ABFF1A0-9945-4F8E-9A6D-029D4EF9A606}" destId="{424F933C-0627-4EBD-8504-AD38F0C5EBB3}" srcOrd="0" destOrd="0" presId="urn:microsoft.com/office/officeart/2005/8/layout/vList2"/>
    <dgm:cxn modelId="{BE21F9F4-4511-4972-A8C9-1DF368F4271C}" srcId="{3ABFF1A0-9945-4F8E-9A6D-029D4EF9A606}" destId="{147B4197-D4D0-4613-A85A-1DA18F6ED3D6}" srcOrd="1" destOrd="0" parTransId="{1E78EDC3-65E4-41D9-AC2C-C5023EBF32D2}" sibTransId="{A54A4B1B-2541-4F0C-B9F0-5A4EF0C1C60F}"/>
    <dgm:cxn modelId="{468C0FF8-F1EE-4CA6-BC58-22C3EA3BB141}" type="presOf" srcId="{AE6B5294-4714-4D7E-B7BC-8E47DDE337EE}" destId="{28675C50-616A-43FC-936A-6DBE025AA1EB}" srcOrd="0" destOrd="1" presId="urn:microsoft.com/office/officeart/2005/8/layout/vList2"/>
    <dgm:cxn modelId="{463F25DC-905C-4F25-914A-674D3A8A6E7A}" type="presParOf" srcId="{4EDA61A1-0545-4CAA-B0C8-AD41A43E9587}" destId="{C4B11034-EE46-486D-8DEE-98D0B71217D6}" srcOrd="0" destOrd="0" presId="urn:microsoft.com/office/officeart/2005/8/layout/vList2"/>
    <dgm:cxn modelId="{3899F4C8-7C56-4E1E-8B17-11D26F1C668D}" type="presParOf" srcId="{4EDA61A1-0545-4CAA-B0C8-AD41A43E9587}" destId="{28675C50-616A-43FC-936A-6DBE025AA1EB}" srcOrd="1" destOrd="0" presId="urn:microsoft.com/office/officeart/2005/8/layout/vList2"/>
    <dgm:cxn modelId="{6D9883B7-2D7B-439F-BFD4-897ABA159400}" type="presParOf" srcId="{4EDA61A1-0545-4CAA-B0C8-AD41A43E9587}" destId="{424F933C-0627-4EBD-8504-AD38F0C5EBB3}" srcOrd="2" destOrd="0" presId="urn:microsoft.com/office/officeart/2005/8/layout/vList2"/>
    <dgm:cxn modelId="{80750219-2B70-4989-B333-16A76C6BEE3B}" type="presParOf" srcId="{4EDA61A1-0545-4CAA-B0C8-AD41A43E9587}" destId="{035C9115-02A7-49DE-8CDD-EDCC254338C9}"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3B2E89-B751-46EC-ADF5-88C1BF18698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D813FFD-2CA9-4CAF-B9B8-8E1F2D009AA5}">
      <dgm:prSet/>
      <dgm:spPr/>
      <dgm:t>
        <a:bodyPr/>
        <a:lstStyle/>
        <a:p>
          <a:pPr>
            <a:lnSpc>
              <a:spcPct val="100000"/>
            </a:lnSpc>
          </a:pPr>
          <a:r>
            <a:rPr lang="da-DK" baseline="0" dirty="0"/>
            <a:t>Hvad er dit bud på en faglig profil til dit eget CV?</a:t>
          </a:r>
          <a:endParaRPr lang="en-US" dirty="0"/>
        </a:p>
      </dgm:t>
    </dgm:pt>
    <dgm:pt modelId="{5F4F1A20-D9E3-4773-8214-A6B442FA7847}" type="parTrans" cxnId="{F2FA6B5E-8CD8-4FBE-AE7B-D7E223EB6E7A}">
      <dgm:prSet/>
      <dgm:spPr/>
      <dgm:t>
        <a:bodyPr/>
        <a:lstStyle/>
        <a:p>
          <a:endParaRPr lang="en-US"/>
        </a:p>
      </dgm:t>
    </dgm:pt>
    <dgm:pt modelId="{1E5852D3-34D2-488E-89AA-CBD871F0409F}" type="sibTrans" cxnId="{F2FA6B5E-8CD8-4FBE-AE7B-D7E223EB6E7A}">
      <dgm:prSet/>
      <dgm:spPr/>
      <dgm:t>
        <a:bodyPr/>
        <a:lstStyle/>
        <a:p>
          <a:endParaRPr lang="en-US"/>
        </a:p>
      </dgm:t>
    </dgm:pt>
    <dgm:pt modelId="{03F9B0D3-3A9A-436A-9CBB-00864553C4C5}">
      <dgm:prSet/>
      <dgm:spPr/>
      <dgm:t>
        <a:bodyPr/>
        <a:lstStyle/>
        <a:p>
          <a:pPr>
            <a:lnSpc>
              <a:spcPct val="100000"/>
            </a:lnSpc>
          </a:pPr>
          <a:r>
            <a:rPr lang="da-DK" baseline="0" dirty="0"/>
            <a:t>Skriv 5-8 linjer, hvor ud fra de tidligere slides laver en faglig profil</a:t>
          </a:r>
          <a:endParaRPr lang="en-US" dirty="0"/>
        </a:p>
      </dgm:t>
    </dgm:pt>
    <dgm:pt modelId="{D6F01C81-FBD7-4910-8DD3-C0EEC93346FA}" type="parTrans" cxnId="{0156A42B-2C30-4B5B-B2E4-534B456EECCB}">
      <dgm:prSet/>
      <dgm:spPr/>
      <dgm:t>
        <a:bodyPr/>
        <a:lstStyle/>
        <a:p>
          <a:endParaRPr lang="en-US"/>
        </a:p>
      </dgm:t>
    </dgm:pt>
    <dgm:pt modelId="{5F05DD53-F26E-42F5-8C83-B30C54E86AB9}" type="sibTrans" cxnId="{0156A42B-2C30-4B5B-B2E4-534B456EECCB}">
      <dgm:prSet/>
      <dgm:spPr/>
      <dgm:t>
        <a:bodyPr/>
        <a:lstStyle/>
        <a:p>
          <a:endParaRPr lang="en-US"/>
        </a:p>
      </dgm:t>
    </dgm:pt>
    <dgm:pt modelId="{7E5EBA7C-3D14-447B-85B4-95525F8F3AC5}">
      <dgm:prSet/>
      <dgm:spPr/>
      <dgm:t>
        <a:bodyPr/>
        <a:lstStyle/>
        <a:p>
          <a:pPr>
            <a:lnSpc>
              <a:spcPct val="100000"/>
            </a:lnSpc>
          </a:pPr>
          <a:r>
            <a:rPr lang="en-US" dirty="0"/>
            <a:t>Du </a:t>
          </a:r>
          <a:r>
            <a:rPr lang="en-US" dirty="0" err="1"/>
            <a:t>opfordres</a:t>
          </a:r>
          <a:r>
            <a:rPr lang="en-US" dirty="0"/>
            <a:t> </a:t>
          </a:r>
          <a:r>
            <a:rPr lang="en-US" dirty="0" err="1"/>
            <a:t>til</a:t>
          </a:r>
          <a:r>
            <a:rPr lang="en-US" dirty="0"/>
            <a:t> at </a:t>
          </a:r>
          <a:r>
            <a:rPr lang="en-US" dirty="0" err="1"/>
            <a:t>sende</a:t>
          </a:r>
          <a:r>
            <a:rPr lang="en-US" dirty="0"/>
            <a:t> </a:t>
          </a:r>
          <a:r>
            <a:rPr lang="en-US" dirty="0" err="1"/>
            <a:t>dit</a:t>
          </a:r>
          <a:r>
            <a:rPr lang="en-US" dirty="0"/>
            <a:t> </a:t>
          </a:r>
          <a:r>
            <a:rPr lang="en-US" dirty="0" err="1"/>
            <a:t>svar</a:t>
          </a:r>
          <a:r>
            <a:rPr lang="en-US" dirty="0"/>
            <a:t> </a:t>
          </a:r>
          <a:r>
            <a:rPr lang="da-DK" dirty="0"/>
            <a:t>med sikker post via e-Boks. Du finder en vejledning til at sende via e-Boks, der hvor du fandt dette </a:t>
          </a:r>
          <a:r>
            <a:rPr lang="da-DK" dirty="0" err="1"/>
            <a:t>Powerpoint</a:t>
          </a:r>
          <a:r>
            <a:rPr lang="da-DK" dirty="0"/>
            <a:t>.</a:t>
          </a:r>
          <a:r>
            <a:rPr lang="en-US" dirty="0"/>
            <a:t> </a:t>
          </a:r>
        </a:p>
      </dgm:t>
    </dgm:pt>
    <dgm:pt modelId="{3198B975-E254-47D8-81AE-851E778CA3CF}" type="parTrans" cxnId="{C8BB4864-03DF-437F-9DC3-34326AE00545}">
      <dgm:prSet/>
      <dgm:spPr/>
      <dgm:t>
        <a:bodyPr/>
        <a:lstStyle/>
        <a:p>
          <a:endParaRPr lang="da-DK"/>
        </a:p>
      </dgm:t>
    </dgm:pt>
    <dgm:pt modelId="{94D1775C-91BA-42C0-B2D9-A5A987537951}" type="sibTrans" cxnId="{C8BB4864-03DF-437F-9DC3-34326AE00545}">
      <dgm:prSet/>
      <dgm:spPr/>
      <dgm:t>
        <a:bodyPr/>
        <a:lstStyle/>
        <a:p>
          <a:endParaRPr lang="da-DK"/>
        </a:p>
      </dgm:t>
    </dgm:pt>
    <dgm:pt modelId="{8C5D4163-6AED-465B-AABD-7ABB2F3357E2}">
      <dgm:prSet/>
      <dgm:spPr/>
      <dgm:t>
        <a:bodyPr/>
        <a:lstStyle/>
        <a:p>
          <a:pPr>
            <a:lnSpc>
              <a:spcPct val="100000"/>
            </a:lnSpc>
          </a:pPr>
          <a:r>
            <a:rPr lang="en-US" dirty="0" err="1"/>
            <a:t>Forestil</a:t>
          </a:r>
          <a:r>
            <a:rPr lang="en-US" dirty="0"/>
            <a:t> dig, at du </a:t>
          </a:r>
          <a:r>
            <a:rPr lang="en-US" dirty="0" err="1"/>
            <a:t>skal</a:t>
          </a:r>
          <a:r>
            <a:rPr lang="en-US" dirty="0"/>
            <a:t> </a:t>
          </a:r>
          <a:r>
            <a:rPr lang="en-US" dirty="0" err="1"/>
            <a:t>søge</a:t>
          </a:r>
          <a:r>
            <a:rPr lang="en-US" dirty="0"/>
            <a:t> </a:t>
          </a:r>
          <a:r>
            <a:rPr lang="en-US" dirty="0" err="1"/>
            <a:t>arbejde</a:t>
          </a:r>
          <a:r>
            <a:rPr lang="en-US" dirty="0"/>
            <a:t> I </a:t>
          </a:r>
          <a:r>
            <a:rPr lang="en-US" dirty="0" err="1"/>
            <a:t>Føtex</a:t>
          </a:r>
          <a:r>
            <a:rPr lang="en-US" dirty="0"/>
            <a:t> </a:t>
          </a:r>
          <a:r>
            <a:rPr lang="en-US" dirty="0" err="1"/>
            <a:t>som</a:t>
          </a:r>
          <a:r>
            <a:rPr lang="en-US" dirty="0"/>
            <a:t> </a:t>
          </a:r>
          <a:r>
            <a:rPr lang="en-US" dirty="0" err="1"/>
            <a:t>butiksmedarbejder</a:t>
          </a:r>
          <a:r>
            <a:rPr lang="en-US" dirty="0"/>
            <a:t>, </a:t>
          </a:r>
          <a:r>
            <a:rPr lang="en-US" dirty="0" err="1"/>
            <a:t>hvad</a:t>
          </a:r>
          <a:r>
            <a:rPr lang="en-US" dirty="0"/>
            <a:t> </a:t>
          </a:r>
          <a:r>
            <a:rPr lang="en-US" dirty="0" err="1"/>
            <a:t>ville</a:t>
          </a:r>
          <a:r>
            <a:rPr lang="en-US" dirty="0"/>
            <a:t> du </a:t>
          </a:r>
          <a:r>
            <a:rPr lang="en-US" dirty="0" err="1"/>
            <a:t>lægge</a:t>
          </a:r>
          <a:r>
            <a:rPr lang="en-US" dirty="0"/>
            <a:t> </a:t>
          </a:r>
          <a:r>
            <a:rPr lang="en-US" dirty="0" err="1"/>
            <a:t>vægt</a:t>
          </a:r>
          <a:r>
            <a:rPr lang="en-US" dirty="0"/>
            <a:t> </a:t>
          </a:r>
          <a:r>
            <a:rPr lang="en-US" dirty="0" err="1"/>
            <a:t>på</a:t>
          </a:r>
          <a:r>
            <a:rPr lang="en-US" dirty="0"/>
            <a:t> I din </a:t>
          </a:r>
          <a:r>
            <a:rPr lang="en-US" dirty="0" err="1"/>
            <a:t>faglige</a:t>
          </a:r>
          <a:r>
            <a:rPr lang="en-US" dirty="0"/>
            <a:t> </a:t>
          </a:r>
          <a:r>
            <a:rPr lang="en-US" dirty="0" err="1"/>
            <a:t>profil</a:t>
          </a:r>
          <a:r>
            <a:rPr lang="en-US" dirty="0"/>
            <a:t>?</a:t>
          </a:r>
        </a:p>
      </dgm:t>
    </dgm:pt>
    <dgm:pt modelId="{D79DFA9E-A720-4CD9-B086-402A2F017701}" type="parTrans" cxnId="{6D20C955-B151-4227-AC80-7E9908E935D3}">
      <dgm:prSet/>
      <dgm:spPr/>
      <dgm:t>
        <a:bodyPr/>
        <a:lstStyle/>
        <a:p>
          <a:endParaRPr lang="da-DK"/>
        </a:p>
      </dgm:t>
    </dgm:pt>
    <dgm:pt modelId="{ACD82C25-C1C1-499B-86FB-2D524D55A4CF}" type="sibTrans" cxnId="{6D20C955-B151-4227-AC80-7E9908E935D3}">
      <dgm:prSet/>
      <dgm:spPr/>
      <dgm:t>
        <a:bodyPr/>
        <a:lstStyle/>
        <a:p>
          <a:endParaRPr lang="da-DK"/>
        </a:p>
      </dgm:t>
    </dgm:pt>
    <dgm:pt modelId="{EC8D28BF-7575-432C-BB18-DDC833F1A32E}" type="pres">
      <dgm:prSet presAssocID="{8C3B2E89-B751-46EC-ADF5-88C1BF186984}" presName="root" presStyleCnt="0">
        <dgm:presLayoutVars>
          <dgm:dir/>
          <dgm:resizeHandles val="exact"/>
        </dgm:presLayoutVars>
      </dgm:prSet>
      <dgm:spPr/>
    </dgm:pt>
    <dgm:pt modelId="{0F226448-1A7A-4A1B-8A62-F293FD51BB8F}" type="pres">
      <dgm:prSet presAssocID="{8D813FFD-2CA9-4CAF-B9B8-8E1F2D009AA5}" presName="compNode" presStyleCnt="0"/>
      <dgm:spPr/>
    </dgm:pt>
    <dgm:pt modelId="{89BB7F2D-8B0A-4912-96A7-F01943F11723}" type="pres">
      <dgm:prSet presAssocID="{8D813FFD-2CA9-4CAF-B9B8-8E1F2D009AA5}" presName="bgRect" presStyleLbl="bgShp" presStyleIdx="0" presStyleCnt="4"/>
      <dgm:spPr/>
    </dgm:pt>
    <dgm:pt modelId="{4E2E396E-9B27-446E-917A-C3CCB04ABA3E}" type="pres">
      <dgm:prSet presAssocID="{8D813FFD-2CA9-4CAF-B9B8-8E1F2D009AA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50F0DD7F-9F3F-489B-8B89-BF18679F5A29}" type="pres">
      <dgm:prSet presAssocID="{8D813FFD-2CA9-4CAF-B9B8-8E1F2D009AA5}" presName="spaceRect" presStyleCnt="0"/>
      <dgm:spPr/>
    </dgm:pt>
    <dgm:pt modelId="{380B06E6-2092-480B-A9D1-B3BE8E44A81B}" type="pres">
      <dgm:prSet presAssocID="{8D813FFD-2CA9-4CAF-B9B8-8E1F2D009AA5}" presName="parTx" presStyleLbl="revTx" presStyleIdx="0" presStyleCnt="4">
        <dgm:presLayoutVars>
          <dgm:chMax val="0"/>
          <dgm:chPref val="0"/>
        </dgm:presLayoutVars>
      </dgm:prSet>
      <dgm:spPr/>
    </dgm:pt>
    <dgm:pt modelId="{7315860B-C78E-48B3-A22D-3847D1B49685}" type="pres">
      <dgm:prSet presAssocID="{1E5852D3-34D2-488E-89AA-CBD871F0409F}" presName="sibTrans" presStyleCnt="0"/>
      <dgm:spPr/>
    </dgm:pt>
    <dgm:pt modelId="{168E05C5-015D-420E-B8F8-EC5AF335982A}" type="pres">
      <dgm:prSet presAssocID="{8C5D4163-6AED-465B-AABD-7ABB2F3357E2}" presName="compNode" presStyleCnt="0"/>
      <dgm:spPr/>
    </dgm:pt>
    <dgm:pt modelId="{CBC06130-D1BB-47D5-A61C-885F7FF86D2B}" type="pres">
      <dgm:prSet presAssocID="{8C5D4163-6AED-465B-AABD-7ABB2F3357E2}" presName="bgRect" presStyleLbl="bgShp" presStyleIdx="1" presStyleCnt="4"/>
      <dgm:spPr/>
    </dgm:pt>
    <dgm:pt modelId="{96725DAE-7C25-418E-9CCB-3AE6F1D57B58}" type="pres">
      <dgm:prSet presAssocID="{8C5D4163-6AED-465B-AABD-7ABB2F3357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ved med gear"/>
        </a:ext>
      </dgm:extLst>
    </dgm:pt>
    <dgm:pt modelId="{C86F78FB-FDE0-492C-99D7-E1D321CD8044}" type="pres">
      <dgm:prSet presAssocID="{8C5D4163-6AED-465B-AABD-7ABB2F3357E2}" presName="spaceRect" presStyleCnt="0"/>
      <dgm:spPr/>
    </dgm:pt>
    <dgm:pt modelId="{9176D7D6-34CA-41C3-80D6-C570ED6331AC}" type="pres">
      <dgm:prSet presAssocID="{8C5D4163-6AED-465B-AABD-7ABB2F3357E2}" presName="parTx" presStyleLbl="revTx" presStyleIdx="1" presStyleCnt="4">
        <dgm:presLayoutVars>
          <dgm:chMax val="0"/>
          <dgm:chPref val="0"/>
        </dgm:presLayoutVars>
      </dgm:prSet>
      <dgm:spPr/>
    </dgm:pt>
    <dgm:pt modelId="{56D06DC2-7F0D-4D6B-9C6C-D0DBF2BB1072}" type="pres">
      <dgm:prSet presAssocID="{ACD82C25-C1C1-499B-86FB-2D524D55A4CF}" presName="sibTrans" presStyleCnt="0"/>
      <dgm:spPr/>
    </dgm:pt>
    <dgm:pt modelId="{A9665451-F910-42C3-82BE-1EFA1E66E4EF}" type="pres">
      <dgm:prSet presAssocID="{03F9B0D3-3A9A-436A-9CBB-00864553C4C5}" presName="compNode" presStyleCnt="0"/>
      <dgm:spPr/>
    </dgm:pt>
    <dgm:pt modelId="{E91F3BDB-A223-42CC-BD7A-626A6E54B058}" type="pres">
      <dgm:prSet presAssocID="{03F9B0D3-3A9A-436A-9CBB-00864553C4C5}" presName="bgRect" presStyleLbl="bgShp" presStyleIdx="2" presStyleCnt="4"/>
      <dgm:spPr/>
    </dgm:pt>
    <dgm:pt modelId="{4F459483-8E2D-49E0-948B-89D382A77E32}" type="pres">
      <dgm:prSet presAssocID="{03F9B0D3-3A9A-436A-9CBB-00864553C4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5AA91098-FC61-47D9-907D-AB130C638332}" type="pres">
      <dgm:prSet presAssocID="{03F9B0D3-3A9A-436A-9CBB-00864553C4C5}" presName="spaceRect" presStyleCnt="0"/>
      <dgm:spPr/>
    </dgm:pt>
    <dgm:pt modelId="{1B3E33EA-CABA-412C-B1F5-5C031E56EECE}" type="pres">
      <dgm:prSet presAssocID="{03F9B0D3-3A9A-436A-9CBB-00864553C4C5}" presName="parTx" presStyleLbl="revTx" presStyleIdx="2" presStyleCnt="4">
        <dgm:presLayoutVars>
          <dgm:chMax val="0"/>
          <dgm:chPref val="0"/>
        </dgm:presLayoutVars>
      </dgm:prSet>
      <dgm:spPr/>
    </dgm:pt>
    <dgm:pt modelId="{5619B287-4E15-4E08-A5C0-0C068BFB93E9}" type="pres">
      <dgm:prSet presAssocID="{5F05DD53-F26E-42F5-8C83-B30C54E86AB9}" presName="sibTrans" presStyleCnt="0"/>
      <dgm:spPr/>
    </dgm:pt>
    <dgm:pt modelId="{949DDFE1-62B3-43C4-ADF4-C9D88BCE1472}" type="pres">
      <dgm:prSet presAssocID="{7E5EBA7C-3D14-447B-85B4-95525F8F3AC5}" presName="compNode" presStyleCnt="0"/>
      <dgm:spPr/>
    </dgm:pt>
    <dgm:pt modelId="{6FAE23FB-21A2-4B9A-8137-7FFE5C014AA2}" type="pres">
      <dgm:prSet presAssocID="{7E5EBA7C-3D14-447B-85B4-95525F8F3AC5}" presName="bgRect" presStyleLbl="bgShp" presStyleIdx="3" presStyleCnt="4"/>
      <dgm:spPr/>
    </dgm:pt>
    <dgm:pt modelId="{533DC254-DD5C-464A-8A2F-04197BDC9D88}" type="pres">
      <dgm:prSet presAssocID="{7E5EBA7C-3D14-447B-85B4-95525F8F3A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il"/>
        </a:ext>
      </dgm:extLst>
    </dgm:pt>
    <dgm:pt modelId="{6830D033-FAD7-407C-B632-3BE19D345C72}" type="pres">
      <dgm:prSet presAssocID="{7E5EBA7C-3D14-447B-85B4-95525F8F3AC5}" presName="spaceRect" presStyleCnt="0"/>
      <dgm:spPr/>
    </dgm:pt>
    <dgm:pt modelId="{E78A0AE4-2086-4DCA-8595-763C3BE815EF}" type="pres">
      <dgm:prSet presAssocID="{7E5EBA7C-3D14-447B-85B4-95525F8F3AC5}" presName="parTx" presStyleLbl="revTx" presStyleIdx="3" presStyleCnt="4">
        <dgm:presLayoutVars>
          <dgm:chMax val="0"/>
          <dgm:chPref val="0"/>
        </dgm:presLayoutVars>
      </dgm:prSet>
      <dgm:spPr/>
    </dgm:pt>
  </dgm:ptLst>
  <dgm:cxnLst>
    <dgm:cxn modelId="{E7029916-5D84-4DF4-8B6A-32DBD58B78DD}" type="presOf" srcId="{8C3B2E89-B751-46EC-ADF5-88C1BF186984}" destId="{EC8D28BF-7575-432C-BB18-DDC833F1A32E}" srcOrd="0" destOrd="0" presId="urn:microsoft.com/office/officeart/2018/2/layout/IconVerticalSolidList"/>
    <dgm:cxn modelId="{0156A42B-2C30-4B5B-B2E4-534B456EECCB}" srcId="{8C3B2E89-B751-46EC-ADF5-88C1BF186984}" destId="{03F9B0D3-3A9A-436A-9CBB-00864553C4C5}" srcOrd="2" destOrd="0" parTransId="{D6F01C81-FBD7-4910-8DD3-C0EEC93346FA}" sibTransId="{5F05DD53-F26E-42F5-8C83-B30C54E86AB9}"/>
    <dgm:cxn modelId="{F2FA6B5E-8CD8-4FBE-AE7B-D7E223EB6E7A}" srcId="{8C3B2E89-B751-46EC-ADF5-88C1BF186984}" destId="{8D813FFD-2CA9-4CAF-B9B8-8E1F2D009AA5}" srcOrd="0" destOrd="0" parTransId="{5F4F1A20-D9E3-4773-8214-A6B442FA7847}" sibTransId="{1E5852D3-34D2-488E-89AA-CBD871F0409F}"/>
    <dgm:cxn modelId="{D7B82E63-2927-412B-B3C1-8D460046B0B9}" type="presOf" srcId="{7E5EBA7C-3D14-447B-85B4-95525F8F3AC5}" destId="{E78A0AE4-2086-4DCA-8595-763C3BE815EF}" srcOrd="0" destOrd="0" presId="urn:microsoft.com/office/officeart/2018/2/layout/IconVerticalSolidList"/>
    <dgm:cxn modelId="{C8BB4864-03DF-437F-9DC3-34326AE00545}" srcId="{8C3B2E89-B751-46EC-ADF5-88C1BF186984}" destId="{7E5EBA7C-3D14-447B-85B4-95525F8F3AC5}" srcOrd="3" destOrd="0" parTransId="{3198B975-E254-47D8-81AE-851E778CA3CF}" sibTransId="{94D1775C-91BA-42C0-B2D9-A5A987537951}"/>
    <dgm:cxn modelId="{A3813F46-92F5-4EC7-BE90-9873EEC93EEA}" type="presOf" srcId="{03F9B0D3-3A9A-436A-9CBB-00864553C4C5}" destId="{1B3E33EA-CABA-412C-B1F5-5C031E56EECE}" srcOrd="0" destOrd="0" presId="urn:microsoft.com/office/officeart/2018/2/layout/IconVerticalSolidList"/>
    <dgm:cxn modelId="{6D20C955-B151-4227-AC80-7E9908E935D3}" srcId="{8C3B2E89-B751-46EC-ADF5-88C1BF186984}" destId="{8C5D4163-6AED-465B-AABD-7ABB2F3357E2}" srcOrd="1" destOrd="0" parTransId="{D79DFA9E-A720-4CD9-B086-402A2F017701}" sibTransId="{ACD82C25-C1C1-499B-86FB-2D524D55A4CF}"/>
    <dgm:cxn modelId="{2E21F69C-C716-490C-A54E-13C6A86A50D7}" type="presOf" srcId="{8D813FFD-2CA9-4CAF-B9B8-8E1F2D009AA5}" destId="{380B06E6-2092-480B-A9D1-B3BE8E44A81B}" srcOrd="0" destOrd="0" presId="urn:microsoft.com/office/officeart/2018/2/layout/IconVerticalSolidList"/>
    <dgm:cxn modelId="{C6F257D7-FAB2-4C9A-954D-0EC44F7CF4C2}" type="presOf" srcId="{8C5D4163-6AED-465B-AABD-7ABB2F3357E2}" destId="{9176D7D6-34CA-41C3-80D6-C570ED6331AC}" srcOrd="0" destOrd="0" presId="urn:microsoft.com/office/officeart/2018/2/layout/IconVerticalSolidList"/>
    <dgm:cxn modelId="{8840BC6B-1D53-4A51-ADFA-D3C9458089FF}" type="presParOf" srcId="{EC8D28BF-7575-432C-BB18-DDC833F1A32E}" destId="{0F226448-1A7A-4A1B-8A62-F293FD51BB8F}" srcOrd="0" destOrd="0" presId="urn:microsoft.com/office/officeart/2018/2/layout/IconVerticalSolidList"/>
    <dgm:cxn modelId="{5115AB0B-6D33-4937-AB0B-8A7A9187AEC2}" type="presParOf" srcId="{0F226448-1A7A-4A1B-8A62-F293FD51BB8F}" destId="{89BB7F2D-8B0A-4912-96A7-F01943F11723}" srcOrd="0" destOrd="0" presId="urn:microsoft.com/office/officeart/2018/2/layout/IconVerticalSolidList"/>
    <dgm:cxn modelId="{E8BE5B53-83B3-47EE-B200-2FFD99882360}" type="presParOf" srcId="{0F226448-1A7A-4A1B-8A62-F293FD51BB8F}" destId="{4E2E396E-9B27-446E-917A-C3CCB04ABA3E}" srcOrd="1" destOrd="0" presId="urn:microsoft.com/office/officeart/2018/2/layout/IconVerticalSolidList"/>
    <dgm:cxn modelId="{BE7F6CCE-C136-496F-8551-A3E740F265B6}" type="presParOf" srcId="{0F226448-1A7A-4A1B-8A62-F293FD51BB8F}" destId="{50F0DD7F-9F3F-489B-8B89-BF18679F5A29}" srcOrd="2" destOrd="0" presId="urn:microsoft.com/office/officeart/2018/2/layout/IconVerticalSolidList"/>
    <dgm:cxn modelId="{EC056487-9E1B-40E2-BA63-6F9686784B8D}" type="presParOf" srcId="{0F226448-1A7A-4A1B-8A62-F293FD51BB8F}" destId="{380B06E6-2092-480B-A9D1-B3BE8E44A81B}" srcOrd="3" destOrd="0" presId="urn:microsoft.com/office/officeart/2018/2/layout/IconVerticalSolidList"/>
    <dgm:cxn modelId="{4BC12038-9B94-4118-BF38-18FCA93DABA0}" type="presParOf" srcId="{EC8D28BF-7575-432C-BB18-DDC833F1A32E}" destId="{7315860B-C78E-48B3-A22D-3847D1B49685}" srcOrd="1" destOrd="0" presId="urn:microsoft.com/office/officeart/2018/2/layout/IconVerticalSolidList"/>
    <dgm:cxn modelId="{AFE253BE-07D9-4FD5-9414-CD9E7E5448F7}" type="presParOf" srcId="{EC8D28BF-7575-432C-BB18-DDC833F1A32E}" destId="{168E05C5-015D-420E-B8F8-EC5AF335982A}" srcOrd="2" destOrd="0" presId="urn:microsoft.com/office/officeart/2018/2/layout/IconVerticalSolidList"/>
    <dgm:cxn modelId="{DC814AE1-3AA8-4626-AC34-C5AEA6C6C729}" type="presParOf" srcId="{168E05C5-015D-420E-B8F8-EC5AF335982A}" destId="{CBC06130-D1BB-47D5-A61C-885F7FF86D2B}" srcOrd="0" destOrd="0" presId="urn:microsoft.com/office/officeart/2018/2/layout/IconVerticalSolidList"/>
    <dgm:cxn modelId="{7ACB3916-9AA1-44A6-A122-D5AA723DA0CF}" type="presParOf" srcId="{168E05C5-015D-420E-B8F8-EC5AF335982A}" destId="{96725DAE-7C25-418E-9CCB-3AE6F1D57B58}" srcOrd="1" destOrd="0" presId="urn:microsoft.com/office/officeart/2018/2/layout/IconVerticalSolidList"/>
    <dgm:cxn modelId="{AFDD0EA3-BF37-44A9-A661-0764196236A8}" type="presParOf" srcId="{168E05C5-015D-420E-B8F8-EC5AF335982A}" destId="{C86F78FB-FDE0-492C-99D7-E1D321CD8044}" srcOrd="2" destOrd="0" presId="urn:microsoft.com/office/officeart/2018/2/layout/IconVerticalSolidList"/>
    <dgm:cxn modelId="{139D50F6-0EC2-444D-A873-17494E13C094}" type="presParOf" srcId="{168E05C5-015D-420E-B8F8-EC5AF335982A}" destId="{9176D7D6-34CA-41C3-80D6-C570ED6331AC}" srcOrd="3" destOrd="0" presId="urn:microsoft.com/office/officeart/2018/2/layout/IconVerticalSolidList"/>
    <dgm:cxn modelId="{1931DF04-64DD-4E7B-83C8-E1D7EF763A5C}" type="presParOf" srcId="{EC8D28BF-7575-432C-BB18-DDC833F1A32E}" destId="{56D06DC2-7F0D-4D6B-9C6C-D0DBF2BB1072}" srcOrd="3" destOrd="0" presId="urn:microsoft.com/office/officeart/2018/2/layout/IconVerticalSolidList"/>
    <dgm:cxn modelId="{C3C0E78F-3B98-4451-A2BB-691629349D5B}" type="presParOf" srcId="{EC8D28BF-7575-432C-BB18-DDC833F1A32E}" destId="{A9665451-F910-42C3-82BE-1EFA1E66E4EF}" srcOrd="4" destOrd="0" presId="urn:microsoft.com/office/officeart/2018/2/layout/IconVerticalSolidList"/>
    <dgm:cxn modelId="{85446727-BA42-457E-B7DF-999D7BCD6C8F}" type="presParOf" srcId="{A9665451-F910-42C3-82BE-1EFA1E66E4EF}" destId="{E91F3BDB-A223-42CC-BD7A-626A6E54B058}" srcOrd="0" destOrd="0" presId="urn:microsoft.com/office/officeart/2018/2/layout/IconVerticalSolidList"/>
    <dgm:cxn modelId="{A99919FB-265E-488B-A22D-62BF9B7BA649}" type="presParOf" srcId="{A9665451-F910-42C3-82BE-1EFA1E66E4EF}" destId="{4F459483-8E2D-49E0-948B-89D382A77E32}" srcOrd="1" destOrd="0" presId="urn:microsoft.com/office/officeart/2018/2/layout/IconVerticalSolidList"/>
    <dgm:cxn modelId="{5B372BBD-0C59-46FE-AED1-9A24A41B34B5}" type="presParOf" srcId="{A9665451-F910-42C3-82BE-1EFA1E66E4EF}" destId="{5AA91098-FC61-47D9-907D-AB130C638332}" srcOrd="2" destOrd="0" presId="urn:microsoft.com/office/officeart/2018/2/layout/IconVerticalSolidList"/>
    <dgm:cxn modelId="{F3A863FA-A432-495D-9BA5-A4E5BF64B1EF}" type="presParOf" srcId="{A9665451-F910-42C3-82BE-1EFA1E66E4EF}" destId="{1B3E33EA-CABA-412C-B1F5-5C031E56EECE}" srcOrd="3" destOrd="0" presId="urn:microsoft.com/office/officeart/2018/2/layout/IconVerticalSolidList"/>
    <dgm:cxn modelId="{E08118E0-C96F-4208-804C-432CAA4BB84C}" type="presParOf" srcId="{EC8D28BF-7575-432C-BB18-DDC833F1A32E}" destId="{5619B287-4E15-4E08-A5C0-0C068BFB93E9}" srcOrd="5" destOrd="0" presId="urn:microsoft.com/office/officeart/2018/2/layout/IconVerticalSolidList"/>
    <dgm:cxn modelId="{B89D0B3B-BFC0-482A-B6B7-7C41B895AB89}" type="presParOf" srcId="{EC8D28BF-7575-432C-BB18-DDC833F1A32E}" destId="{949DDFE1-62B3-43C4-ADF4-C9D88BCE1472}" srcOrd="6" destOrd="0" presId="urn:microsoft.com/office/officeart/2018/2/layout/IconVerticalSolidList"/>
    <dgm:cxn modelId="{715597F6-099F-4B38-959D-FAF5379F3A4C}" type="presParOf" srcId="{949DDFE1-62B3-43C4-ADF4-C9D88BCE1472}" destId="{6FAE23FB-21A2-4B9A-8137-7FFE5C014AA2}" srcOrd="0" destOrd="0" presId="urn:microsoft.com/office/officeart/2018/2/layout/IconVerticalSolidList"/>
    <dgm:cxn modelId="{5B62CDFE-BFC5-45D4-93B2-AF3D45E4E352}" type="presParOf" srcId="{949DDFE1-62B3-43C4-ADF4-C9D88BCE1472}" destId="{533DC254-DD5C-464A-8A2F-04197BDC9D88}" srcOrd="1" destOrd="0" presId="urn:microsoft.com/office/officeart/2018/2/layout/IconVerticalSolidList"/>
    <dgm:cxn modelId="{611A22D4-E8FD-47A5-BFAE-A94773F84746}" type="presParOf" srcId="{949DDFE1-62B3-43C4-ADF4-C9D88BCE1472}" destId="{6830D033-FAD7-407C-B632-3BE19D345C72}" srcOrd="2" destOrd="0" presId="urn:microsoft.com/office/officeart/2018/2/layout/IconVerticalSolidList"/>
    <dgm:cxn modelId="{2BD60FB6-F0A1-430C-BFC9-4498EDD75BBC}" type="presParOf" srcId="{949DDFE1-62B3-43C4-ADF4-C9D88BCE1472}" destId="{E78A0AE4-2086-4DCA-8595-763C3BE815E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7CDE9-F0FC-47DE-A76B-EBFE3E463B01}">
      <dsp:nvSpPr>
        <dsp:cNvPr id="0" name=""/>
        <dsp:cNvSpPr/>
      </dsp:nvSpPr>
      <dsp:spPr>
        <a:xfrm>
          <a:off x="0" y="1022100"/>
          <a:ext cx="5938839" cy="71954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da-DK" sz="3000" kern="1200" baseline="0"/>
            <a:t>Hvorfor lave et personligt CV?</a:t>
          </a:r>
          <a:endParaRPr lang="en-US" sz="3000" kern="1200"/>
        </a:p>
      </dsp:txBody>
      <dsp:txXfrm>
        <a:off x="35125" y="1057225"/>
        <a:ext cx="5868589" cy="649299"/>
      </dsp:txXfrm>
    </dsp:sp>
    <dsp:sp modelId="{3F89C5ED-C4B5-4DD1-BBAE-55D523F09A0E}">
      <dsp:nvSpPr>
        <dsp:cNvPr id="0" name=""/>
        <dsp:cNvSpPr/>
      </dsp:nvSpPr>
      <dsp:spPr>
        <a:xfrm>
          <a:off x="0" y="1828050"/>
          <a:ext cx="5938839" cy="719549"/>
        </a:xfrm>
        <a:prstGeom prst="roundRect">
          <a:avLst/>
        </a:prstGeom>
        <a:solidFill>
          <a:schemeClr val="accent5">
            <a:hueOff val="6377173"/>
            <a:satOff val="-8312"/>
            <a:lumOff val="-209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da-DK" sz="3000" kern="1200" baseline="0" dirty="0"/>
            <a:t>Hvad skal CV’et indeholde?</a:t>
          </a:r>
          <a:endParaRPr lang="en-US" sz="3000" kern="1200" dirty="0"/>
        </a:p>
      </dsp:txBody>
      <dsp:txXfrm>
        <a:off x="35125" y="1863175"/>
        <a:ext cx="5868589" cy="649299"/>
      </dsp:txXfrm>
    </dsp:sp>
    <dsp:sp modelId="{ADE143EC-202C-42CC-BADB-7E6FBFF21A23}">
      <dsp:nvSpPr>
        <dsp:cNvPr id="0" name=""/>
        <dsp:cNvSpPr/>
      </dsp:nvSpPr>
      <dsp:spPr>
        <a:xfrm>
          <a:off x="0" y="2633999"/>
          <a:ext cx="5938839" cy="719549"/>
        </a:xfrm>
        <a:prstGeom prst="roundRect">
          <a:avLst/>
        </a:prstGeom>
        <a:solidFill>
          <a:schemeClr val="accent5">
            <a:hueOff val="12754347"/>
            <a:satOff val="-16624"/>
            <a:lumOff val="-4183"/>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da-DK" sz="3000" kern="1200" baseline="0" dirty="0"/>
            <a:t>Opsamling</a:t>
          </a:r>
          <a:endParaRPr lang="en-US" sz="3000" kern="1200" dirty="0"/>
        </a:p>
      </dsp:txBody>
      <dsp:txXfrm>
        <a:off x="35125" y="2669124"/>
        <a:ext cx="5868589" cy="649299"/>
      </dsp:txXfrm>
    </dsp:sp>
    <dsp:sp modelId="{C01FD0BA-B052-4BE5-90D5-70F04EB489B5}">
      <dsp:nvSpPr>
        <dsp:cNvPr id="0" name=""/>
        <dsp:cNvSpPr/>
      </dsp:nvSpPr>
      <dsp:spPr>
        <a:xfrm>
          <a:off x="0" y="3439950"/>
          <a:ext cx="5938839" cy="719549"/>
        </a:xfrm>
        <a:prstGeom prst="roundRect">
          <a:avLst/>
        </a:prstGeom>
        <a:solidFill>
          <a:schemeClr val="accent5">
            <a:hueOff val="19131520"/>
            <a:satOff val="-24936"/>
            <a:lumOff val="-6275"/>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t>Undervejs</a:t>
          </a:r>
          <a:r>
            <a:rPr lang="en-US" sz="3000" kern="1200" dirty="0"/>
            <a:t> </a:t>
          </a:r>
          <a:r>
            <a:rPr lang="en-US" sz="3000" kern="1200" dirty="0" err="1"/>
            <a:t>vil</a:t>
          </a:r>
          <a:r>
            <a:rPr lang="en-US" sz="3000" kern="1200" dirty="0"/>
            <a:t> der </a:t>
          </a:r>
          <a:r>
            <a:rPr lang="en-US" sz="3000" kern="1200" dirty="0" err="1"/>
            <a:t>være</a:t>
          </a:r>
          <a:r>
            <a:rPr lang="en-US" sz="3000" kern="1200" dirty="0"/>
            <a:t> </a:t>
          </a:r>
          <a:r>
            <a:rPr lang="en-US" sz="3000" kern="1200" dirty="0" err="1"/>
            <a:t>små</a:t>
          </a:r>
          <a:r>
            <a:rPr lang="en-US" sz="3000" kern="1200" dirty="0"/>
            <a:t> </a:t>
          </a:r>
          <a:r>
            <a:rPr lang="en-US" sz="3000" kern="1200" dirty="0" err="1"/>
            <a:t>øvelser</a:t>
          </a:r>
          <a:endParaRPr lang="en-US" sz="3000" kern="1200" dirty="0"/>
        </a:p>
      </dsp:txBody>
      <dsp:txXfrm>
        <a:off x="35125" y="3475075"/>
        <a:ext cx="5868589"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11034-EE46-486D-8DEE-98D0B71217D6}">
      <dsp:nvSpPr>
        <dsp:cNvPr id="0" name=""/>
        <dsp:cNvSpPr/>
      </dsp:nvSpPr>
      <dsp:spPr>
        <a:xfrm>
          <a:off x="0" y="348983"/>
          <a:ext cx="5759656" cy="5996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b="1" kern="1200"/>
            <a:t>Skal der billede på?</a:t>
          </a:r>
          <a:endParaRPr lang="en-US" sz="2500" kern="1200"/>
        </a:p>
      </dsp:txBody>
      <dsp:txXfrm>
        <a:off x="29271" y="378254"/>
        <a:ext cx="5701114" cy="541083"/>
      </dsp:txXfrm>
    </dsp:sp>
    <dsp:sp modelId="{28675C50-616A-43FC-936A-6DBE025AA1EB}">
      <dsp:nvSpPr>
        <dsp:cNvPr id="0" name=""/>
        <dsp:cNvSpPr/>
      </dsp:nvSpPr>
      <dsp:spPr>
        <a:xfrm>
          <a:off x="0" y="948608"/>
          <a:ext cx="5759656" cy="147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69" tIns="31750" rIns="177800" bIns="31750" numCol="1" spcCol="1270" anchor="t" anchorCtr="0">
          <a:noAutofit/>
        </a:bodyPr>
        <a:lstStyle/>
        <a:p>
          <a:pPr marL="228600" lvl="1" indent="-228600" algn="l" defTabSz="889000">
            <a:lnSpc>
              <a:spcPct val="150000"/>
            </a:lnSpc>
            <a:spcBef>
              <a:spcPct val="0"/>
            </a:spcBef>
            <a:spcAft>
              <a:spcPct val="20000"/>
            </a:spcAft>
            <a:buChar char="•"/>
          </a:pPr>
          <a:r>
            <a:rPr lang="da-DK" sz="2000" kern="1200" dirty="0"/>
            <a:t>Ikke Nødvendigvis, men det anbefales</a:t>
          </a:r>
          <a:endParaRPr lang="en-US" sz="2000" kern="1200" dirty="0"/>
        </a:p>
        <a:p>
          <a:pPr marL="228600" lvl="1" indent="-228600" algn="l" defTabSz="889000">
            <a:lnSpc>
              <a:spcPct val="150000"/>
            </a:lnSpc>
            <a:spcBef>
              <a:spcPct val="0"/>
            </a:spcBef>
            <a:spcAft>
              <a:spcPct val="20000"/>
            </a:spcAft>
            <a:buChar char="•"/>
          </a:pPr>
          <a:r>
            <a:rPr lang="da-DK" sz="2000" kern="1200" dirty="0"/>
            <a:t>73% af arbejdsgivere mener at et billede har en positiv effekt i forhold til potentiel ansættelse</a:t>
          </a:r>
          <a:endParaRPr lang="en-US" sz="2000" kern="1200" dirty="0"/>
        </a:p>
      </dsp:txBody>
      <dsp:txXfrm>
        <a:off x="0" y="948608"/>
        <a:ext cx="5759656" cy="1474875"/>
      </dsp:txXfrm>
    </dsp:sp>
    <dsp:sp modelId="{424F933C-0627-4EBD-8504-AD38F0C5EBB3}">
      <dsp:nvSpPr>
        <dsp:cNvPr id="0" name=""/>
        <dsp:cNvSpPr/>
      </dsp:nvSpPr>
      <dsp:spPr>
        <a:xfrm>
          <a:off x="0" y="2423483"/>
          <a:ext cx="5759656" cy="599625"/>
        </a:xfrm>
        <a:prstGeom prst="roundRect">
          <a:avLst/>
        </a:prstGeom>
        <a:solidFill>
          <a:schemeClr val="accent2">
            <a:hueOff val="-2842760"/>
            <a:satOff val="-28935"/>
            <a:lumOff val="-19216"/>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b="1" kern="1200"/>
            <a:t>Hvilket billede skal jeg vælge af mig selv?</a:t>
          </a:r>
          <a:endParaRPr lang="en-US" sz="2500" kern="1200"/>
        </a:p>
      </dsp:txBody>
      <dsp:txXfrm>
        <a:off x="29271" y="2452754"/>
        <a:ext cx="5701114" cy="541083"/>
      </dsp:txXfrm>
    </dsp:sp>
    <dsp:sp modelId="{035C9115-02A7-49DE-8CDD-EDCC254338C9}">
      <dsp:nvSpPr>
        <dsp:cNvPr id="0" name=""/>
        <dsp:cNvSpPr/>
      </dsp:nvSpPr>
      <dsp:spPr>
        <a:xfrm>
          <a:off x="0" y="3023108"/>
          <a:ext cx="5759656" cy="147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69" tIns="31750" rIns="177800" bIns="31750" numCol="1" spcCol="1270" anchor="t" anchorCtr="0">
          <a:noAutofit/>
        </a:bodyPr>
        <a:lstStyle/>
        <a:p>
          <a:pPr marL="228600" lvl="1" indent="-228600" algn="l" defTabSz="889000">
            <a:lnSpc>
              <a:spcPct val="150000"/>
            </a:lnSpc>
            <a:spcBef>
              <a:spcPct val="0"/>
            </a:spcBef>
            <a:spcAft>
              <a:spcPct val="20000"/>
            </a:spcAft>
            <a:buChar char="•"/>
          </a:pPr>
          <a:r>
            <a:rPr lang="da-DK" sz="2000" kern="1200" dirty="0"/>
            <a:t>Nutidigt og vellignende</a:t>
          </a:r>
          <a:endParaRPr lang="en-US" sz="2000" kern="1200" dirty="0"/>
        </a:p>
        <a:p>
          <a:pPr marL="228600" lvl="1" indent="-228600" algn="l" defTabSz="889000">
            <a:lnSpc>
              <a:spcPct val="150000"/>
            </a:lnSpc>
            <a:spcBef>
              <a:spcPct val="0"/>
            </a:spcBef>
            <a:spcAft>
              <a:spcPct val="20000"/>
            </a:spcAft>
            <a:buChar char="•"/>
          </a:pPr>
          <a:r>
            <a:rPr lang="da-DK" sz="2000" kern="1200" dirty="0"/>
            <a:t>”Professionelt” (Ingen sommerferiebilleder, festbilleder mm.)</a:t>
          </a:r>
          <a:endParaRPr lang="en-US" sz="2000" kern="1200" dirty="0"/>
        </a:p>
      </dsp:txBody>
      <dsp:txXfrm>
        <a:off x="0" y="3023108"/>
        <a:ext cx="5759656" cy="1474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B7F2D-8B0A-4912-96A7-F01943F11723}">
      <dsp:nvSpPr>
        <dsp:cNvPr id="0" name=""/>
        <dsp:cNvSpPr/>
      </dsp:nvSpPr>
      <dsp:spPr>
        <a:xfrm>
          <a:off x="0" y="1622"/>
          <a:ext cx="10793412" cy="8221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E396E-9B27-446E-917A-C3CCB04ABA3E}">
      <dsp:nvSpPr>
        <dsp:cNvPr id="0" name=""/>
        <dsp:cNvSpPr/>
      </dsp:nvSpPr>
      <dsp:spPr>
        <a:xfrm>
          <a:off x="248698" y="186604"/>
          <a:ext cx="452178" cy="4521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B06E6-2092-480B-A9D1-B3BE8E44A81B}">
      <dsp:nvSpPr>
        <dsp:cNvPr id="0" name=""/>
        <dsp:cNvSpPr/>
      </dsp:nvSpPr>
      <dsp:spPr>
        <a:xfrm>
          <a:off x="949575" y="1622"/>
          <a:ext cx="9843837"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89000">
            <a:lnSpc>
              <a:spcPct val="100000"/>
            </a:lnSpc>
            <a:spcBef>
              <a:spcPct val="0"/>
            </a:spcBef>
            <a:spcAft>
              <a:spcPct val="35000"/>
            </a:spcAft>
            <a:buNone/>
          </a:pPr>
          <a:r>
            <a:rPr lang="da-DK" sz="2000" kern="1200" baseline="0" dirty="0"/>
            <a:t>Hvad er dit bud på en faglig profil til dit eget CV?</a:t>
          </a:r>
          <a:endParaRPr lang="en-US" sz="2000" kern="1200" dirty="0"/>
        </a:p>
      </dsp:txBody>
      <dsp:txXfrm>
        <a:off x="949575" y="1622"/>
        <a:ext cx="9843837" cy="822143"/>
      </dsp:txXfrm>
    </dsp:sp>
    <dsp:sp modelId="{CBC06130-D1BB-47D5-A61C-885F7FF86D2B}">
      <dsp:nvSpPr>
        <dsp:cNvPr id="0" name=""/>
        <dsp:cNvSpPr/>
      </dsp:nvSpPr>
      <dsp:spPr>
        <a:xfrm>
          <a:off x="0" y="1029301"/>
          <a:ext cx="10793412" cy="8221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725DAE-7C25-418E-9CCB-3AE6F1D57B58}">
      <dsp:nvSpPr>
        <dsp:cNvPr id="0" name=""/>
        <dsp:cNvSpPr/>
      </dsp:nvSpPr>
      <dsp:spPr>
        <a:xfrm>
          <a:off x="248698" y="1214283"/>
          <a:ext cx="452178" cy="4521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76D7D6-34CA-41C3-80D6-C570ED6331AC}">
      <dsp:nvSpPr>
        <dsp:cNvPr id="0" name=""/>
        <dsp:cNvSpPr/>
      </dsp:nvSpPr>
      <dsp:spPr>
        <a:xfrm>
          <a:off x="949575" y="1029301"/>
          <a:ext cx="9843837"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89000">
            <a:lnSpc>
              <a:spcPct val="100000"/>
            </a:lnSpc>
            <a:spcBef>
              <a:spcPct val="0"/>
            </a:spcBef>
            <a:spcAft>
              <a:spcPct val="35000"/>
            </a:spcAft>
            <a:buNone/>
          </a:pPr>
          <a:r>
            <a:rPr lang="en-US" sz="2000" kern="1200" dirty="0" err="1"/>
            <a:t>Forestil</a:t>
          </a:r>
          <a:r>
            <a:rPr lang="en-US" sz="2000" kern="1200" dirty="0"/>
            <a:t> dig, at du </a:t>
          </a:r>
          <a:r>
            <a:rPr lang="en-US" sz="2000" kern="1200" dirty="0" err="1"/>
            <a:t>skal</a:t>
          </a:r>
          <a:r>
            <a:rPr lang="en-US" sz="2000" kern="1200" dirty="0"/>
            <a:t> </a:t>
          </a:r>
          <a:r>
            <a:rPr lang="en-US" sz="2000" kern="1200" dirty="0" err="1"/>
            <a:t>søge</a:t>
          </a:r>
          <a:r>
            <a:rPr lang="en-US" sz="2000" kern="1200" dirty="0"/>
            <a:t> </a:t>
          </a:r>
          <a:r>
            <a:rPr lang="en-US" sz="2000" kern="1200" dirty="0" err="1"/>
            <a:t>arbejde</a:t>
          </a:r>
          <a:r>
            <a:rPr lang="en-US" sz="2000" kern="1200" dirty="0"/>
            <a:t> I </a:t>
          </a:r>
          <a:r>
            <a:rPr lang="en-US" sz="2000" kern="1200" dirty="0" err="1"/>
            <a:t>Føtex</a:t>
          </a:r>
          <a:r>
            <a:rPr lang="en-US" sz="2000" kern="1200" dirty="0"/>
            <a:t> </a:t>
          </a:r>
          <a:r>
            <a:rPr lang="en-US" sz="2000" kern="1200" dirty="0" err="1"/>
            <a:t>som</a:t>
          </a:r>
          <a:r>
            <a:rPr lang="en-US" sz="2000" kern="1200" dirty="0"/>
            <a:t> </a:t>
          </a:r>
          <a:r>
            <a:rPr lang="en-US" sz="2000" kern="1200" dirty="0" err="1"/>
            <a:t>butiksmedarbejder</a:t>
          </a:r>
          <a:r>
            <a:rPr lang="en-US" sz="2000" kern="1200" dirty="0"/>
            <a:t>, </a:t>
          </a:r>
          <a:r>
            <a:rPr lang="en-US" sz="2000" kern="1200" dirty="0" err="1"/>
            <a:t>hvad</a:t>
          </a:r>
          <a:r>
            <a:rPr lang="en-US" sz="2000" kern="1200" dirty="0"/>
            <a:t> </a:t>
          </a:r>
          <a:r>
            <a:rPr lang="en-US" sz="2000" kern="1200" dirty="0" err="1"/>
            <a:t>ville</a:t>
          </a:r>
          <a:r>
            <a:rPr lang="en-US" sz="2000" kern="1200" dirty="0"/>
            <a:t> du </a:t>
          </a:r>
          <a:r>
            <a:rPr lang="en-US" sz="2000" kern="1200" dirty="0" err="1"/>
            <a:t>lægge</a:t>
          </a:r>
          <a:r>
            <a:rPr lang="en-US" sz="2000" kern="1200" dirty="0"/>
            <a:t> </a:t>
          </a:r>
          <a:r>
            <a:rPr lang="en-US" sz="2000" kern="1200" dirty="0" err="1"/>
            <a:t>vægt</a:t>
          </a:r>
          <a:r>
            <a:rPr lang="en-US" sz="2000" kern="1200" dirty="0"/>
            <a:t> </a:t>
          </a:r>
          <a:r>
            <a:rPr lang="en-US" sz="2000" kern="1200" dirty="0" err="1"/>
            <a:t>på</a:t>
          </a:r>
          <a:r>
            <a:rPr lang="en-US" sz="2000" kern="1200" dirty="0"/>
            <a:t> I din </a:t>
          </a:r>
          <a:r>
            <a:rPr lang="en-US" sz="2000" kern="1200" dirty="0" err="1"/>
            <a:t>faglige</a:t>
          </a:r>
          <a:r>
            <a:rPr lang="en-US" sz="2000" kern="1200" dirty="0"/>
            <a:t> </a:t>
          </a:r>
          <a:r>
            <a:rPr lang="en-US" sz="2000" kern="1200" dirty="0" err="1"/>
            <a:t>profil</a:t>
          </a:r>
          <a:r>
            <a:rPr lang="en-US" sz="2000" kern="1200" dirty="0"/>
            <a:t>?</a:t>
          </a:r>
        </a:p>
      </dsp:txBody>
      <dsp:txXfrm>
        <a:off x="949575" y="1029301"/>
        <a:ext cx="9843837" cy="822143"/>
      </dsp:txXfrm>
    </dsp:sp>
    <dsp:sp modelId="{E91F3BDB-A223-42CC-BD7A-626A6E54B058}">
      <dsp:nvSpPr>
        <dsp:cNvPr id="0" name=""/>
        <dsp:cNvSpPr/>
      </dsp:nvSpPr>
      <dsp:spPr>
        <a:xfrm>
          <a:off x="0" y="2056980"/>
          <a:ext cx="10793412" cy="8221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59483-8E2D-49E0-948B-89D382A77E32}">
      <dsp:nvSpPr>
        <dsp:cNvPr id="0" name=""/>
        <dsp:cNvSpPr/>
      </dsp:nvSpPr>
      <dsp:spPr>
        <a:xfrm>
          <a:off x="248698" y="2241962"/>
          <a:ext cx="452178" cy="4521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3E33EA-CABA-412C-B1F5-5C031E56EECE}">
      <dsp:nvSpPr>
        <dsp:cNvPr id="0" name=""/>
        <dsp:cNvSpPr/>
      </dsp:nvSpPr>
      <dsp:spPr>
        <a:xfrm>
          <a:off x="949575" y="2056980"/>
          <a:ext cx="9843837"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89000">
            <a:lnSpc>
              <a:spcPct val="100000"/>
            </a:lnSpc>
            <a:spcBef>
              <a:spcPct val="0"/>
            </a:spcBef>
            <a:spcAft>
              <a:spcPct val="35000"/>
            </a:spcAft>
            <a:buNone/>
          </a:pPr>
          <a:r>
            <a:rPr lang="da-DK" sz="2000" kern="1200" baseline="0" dirty="0"/>
            <a:t>Skriv 5-8 linjer, hvor ud fra de tidligere slides laver en faglig profil</a:t>
          </a:r>
          <a:endParaRPr lang="en-US" sz="2000" kern="1200" dirty="0"/>
        </a:p>
      </dsp:txBody>
      <dsp:txXfrm>
        <a:off x="949575" y="2056980"/>
        <a:ext cx="9843837" cy="822143"/>
      </dsp:txXfrm>
    </dsp:sp>
    <dsp:sp modelId="{6FAE23FB-21A2-4B9A-8137-7FFE5C014AA2}">
      <dsp:nvSpPr>
        <dsp:cNvPr id="0" name=""/>
        <dsp:cNvSpPr/>
      </dsp:nvSpPr>
      <dsp:spPr>
        <a:xfrm>
          <a:off x="0" y="3084659"/>
          <a:ext cx="10793412" cy="8221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DC254-DD5C-464A-8A2F-04197BDC9D88}">
      <dsp:nvSpPr>
        <dsp:cNvPr id="0" name=""/>
        <dsp:cNvSpPr/>
      </dsp:nvSpPr>
      <dsp:spPr>
        <a:xfrm>
          <a:off x="248698" y="3269641"/>
          <a:ext cx="452178" cy="4521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8A0AE4-2086-4DCA-8595-763C3BE815EF}">
      <dsp:nvSpPr>
        <dsp:cNvPr id="0" name=""/>
        <dsp:cNvSpPr/>
      </dsp:nvSpPr>
      <dsp:spPr>
        <a:xfrm>
          <a:off x="949575" y="3084659"/>
          <a:ext cx="9843837"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89000">
            <a:lnSpc>
              <a:spcPct val="100000"/>
            </a:lnSpc>
            <a:spcBef>
              <a:spcPct val="0"/>
            </a:spcBef>
            <a:spcAft>
              <a:spcPct val="35000"/>
            </a:spcAft>
            <a:buNone/>
          </a:pPr>
          <a:r>
            <a:rPr lang="en-US" sz="2000" kern="1200" dirty="0"/>
            <a:t>Du </a:t>
          </a:r>
          <a:r>
            <a:rPr lang="en-US" sz="2000" kern="1200" dirty="0" err="1"/>
            <a:t>opfordres</a:t>
          </a:r>
          <a:r>
            <a:rPr lang="en-US" sz="2000" kern="1200" dirty="0"/>
            <a:t> </a:t>
          </a:r>
          <a:r>
            <a:rPr lang="en-US" sz="2000" kern="1200" dirty="0" err="1"/>
            <a:t>til</a:t>
          </a:r>
          <a:r>
            <a:rPr lang="en-US" sz="2000" kern="1200" dirty="0"/>
            <a:t> at </a:t>
          </a:r>
          <a:r>
            <a:rPr lang="en-US" sz="2000" kern="1200" dirty="0" err="1"/>
            <a:t>sende</a:t>
          </a:r>
          <a:r>
            <a:rPr lang="en-US" sz="2000" kern="1200" dirty="0"/>
            <a:t> </a:t>
          </a:r>
          <a:r>
            <a:rPr lang="en-US" sz="2000" kern="1200" dirty="0" err="1"/>
            <a:t>dit</a:t>
          </a:r>
          <a:r>
            <a:rPr lang="en-US" sz="2000" kern="1200" dirty="0"/>
            <a:t> </a:t>
          </a:r>
          <a:r>
            <a:rPr lang="en-US" sz="2000" kern="1200" dirty="0" err="1"/>
            <a:t>svar</a:t>
          </a:r>
          <a:r>
            <a:rPr lang="en-US" sz="2000" kern="1200" dirty="0"/>
            <a:t> </a:t>
          </a:r>
          <a:r>
            <a:rPr lang="da-DK" sz="2000" kern="1200" dirty="0"/>
            <a:t>med sikker post via e-Boks. Du finder en vejledning til at sende via e-Boks, der hvor du fandt dette </a:t>
          </a:r>
          <a:r>
            <a:rPr lang="da-DK" sz="2000" kern="1200" dirty="0" err="1"/>
            <a:t>Powerpoint</a:t>
          </a:r>
          <a:r>
            <a:rPr lang="da-DK" sz="2000" kern="1200" dirty="0"/>
            <a:t>.</a:t>
          </a:r>
          <a:r>
            <a:rPr lang="en-US" sz="2000" kern="1200" dirty="0"/>
            <a:t> </a:t>
          </a:r>
        </a:p>
      </dsp:txBody>
      <dsp:txXfrm>
        <a:off x="949575" y="3084659"/>
        <a:ext cx="9843837" cy="8221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da-DK"/>
              <a:t>Klik for at redigere titeltypografien i masteren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t>4/29/2020</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‹nr.›</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CF3075A-B3CA-4308-8288-4AA3FDE33D80}"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C674B8D-FEEF-4ACC-AE11-BD533592BCDC}"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80326006-7E0B-4944-9FC8-8FFECA54B11C}"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B5A3413-B80B-4905-8668-7292F4C8B0D5}"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da-DK"/>
              <a:t>Klik for at redigere titeltypografien i masteren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3" name="Date Placeholder 2"/>
          <p:cNvSpPr>
            <a:spLocks noGrp="1"/>
          </p:cNvSpPr>
          <p:nvPr>
            <p:ph type="dt" sz="half" idx="10"/>
          </p:nvPr>
        </p:nvSpPr>
        <p:spPr/>
        <p:txBody>
          <a:bodyPr/>
          <a:lstStyle/>
          <a:p>
            <a:fld id="{74019662-C6A4-45F9-A235-129F0C1DEF43}" type="datetimeFigureOut">
              <a:rPr lang="en-US" dirty="0"/>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da-DK"/>
              <a:t>Klik for at redigere titeltypografien i masteren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3" name="Date Placeholder 2"/>
          <p:cNvSpPr>
            <a:spLocks noGrp="1"/>
          </p:cNvSpPr>
          <p:nvPr>
            <p:ph type="dt" sz="half" idx="10"/>
          </p:nvPr>
        </p:nvSpPr>
        <p:spPr/>
        <p:txBody>
          <a:bodyPr/>
          <a:lstStyle/>
          <a:p>
            <a:fld id="{909BB764-976A-4040-BDCA-252C91CEE939}" type="datetimeFigureOut">
              <a:rPr lang="en-US" dirty="0"/>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da-DK"/>
              <a:t>Klik for at redigere titeltypografien i masteren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da-DK"/>
              <a:t>Klik for at redigere titeltypografien i masteren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da-DK"/>
              <a:t>Klik for at redigere titeltypografien i masteren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9D1490F-3E6A-4544-9694-22B6007FE3C6}"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da-DK"/>
              <a:t>Klik for at redigere titeltypografien i masteren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2" name="Content Placeholder 3"/>
          <p:cNvSpPr>
            <a:spLocks noGrp="1"/>
          </p:cNvSpPr>
          <p:nvPr>
            <p:ph sz="quarter" idx="13"/>
          </p:nvPr>
        </p:nvSpPr>
        <p:spPr>
          <a:xfrm>
            <a:off x="685802" y="2861733"/>
            <a:ext cx="5088712" cy="2512852"/>
          </a:xfrm>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3" name="Content Placeholder 5"/>
          <p:cNvSpPr>
            <a:spLocks noGrp="1"/>
          </p:cNvSpPr>
          <p:nvPr>
            <p:ph sz="quarter" idx="14"/>
          </p:nvPr>
        </p:nvSpPr>
        <p:spPr>
          <a:xfrm>
            <a:off x="5993969" y="2861733"/>
            <a:ext cx="5088713" cy="2512852"/>
          </a:xfrm>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t>4/29/2020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da-DK"/>
              <a:t>Klik for at redigere titeltypografien i masteren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62829323-6A73-409C-86A6-9EAF0F851121}"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E240176-F1D3-49EC-82F4-0915A3AC4184}"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t>4/29/2020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4.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3.jp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emf"/><Relationship Id="rId5" Type="http://schemas.openxmlformats.org/officeDocument/2006/relationships/image" Target="../media/image3.jp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image" Target="../media/image2.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jpg"/><Relationship Id="rId5" Type="http://schemas.openxmlformats.org/officeDocument/2006/relationships/image" Target="../media/image3.jp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3.jpg"/><Relationship Id="rId10" Type="http://schemas.microsoft.com/office/2007/relationships/diagramDrawing" Target="../diagrams/drawing1.xml"/><Relationship Id="rId4" Type="http://schemas.openxmlformats.org/officeDocument/2006/relationships/image" Target="../media/image2.jpe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1.jpg"/><Relationship Id="rId5" Type="http://schemas.openxmlformats.org/officeDocument/2006/relationships/image" Target="../media/image3.jp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jpg"/><Relationship Id="rId5" Type="http://schemas.openxmlformats.org/officeDocument/2006/relationships/image" Target="../media/image3.jp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4.jp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5.jp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5.jp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35.jp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6.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7.jpeg"/><Relationship Id="rId5" Type="http://schemas.openxmlformats.org/officeDocument/2006/relationships/image" Target="../media/image3.jp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1.xml"/><Relationship Id="rId7" Type="http://schemas.openxmlformats.org/officeDocument/2006/relationships/image" Target="../media/image39.emf"/><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8.jpg"/><Relationship Id="rId5" Type="http://schemas.openxmlformats.org/officeDocument/2006/relationships/image" Target="../media/image3.jpg"/><Relationship Id="rId4" Type="http://schemas.openxmlformats.org/officeDocument/2006/relationships/image" Target="../media/image2.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ballisager.com/6-gratis-cv-skabeloner-eksempler/"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3.jp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hyperlink" Target="mailto:gangsterboy1997@hotmail.dk"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l&#230;kkermus123@gmail.com" TargetMode="External"/><Relationship Id="rId5" Type="http://schemas.openxmlformats.org/officeDocument/2006/relationships/hyperlink" Target="mailto:kasperh@gmail.com" TargetMode="External"/><Relationship Id="rId4" Type="http://schemas.openxmlformats.org/officeDocument/2006/relationships/image" Target="../media/image2.jpe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2.xml"/><Relationship Id="rId11" Type="http://schemas.openxmlformats.org/officeDocument/2006/relationships/hyperlink" Target="https://www.google.com/url?sa=i&amp;url=https%3A%2F%2Fwww.komplett.dk%2Fproduct%2F1077987%2Ffoto-video%2Fkameraer%2Fmirrorless-kamera%2Folympus-e-pl9-pancake-zoom-kit&amp;psig=AOvVaw0JnY7v06oZGKs3KRcGeJ98&amp;ust=1585055193208000&amp;source=images&amp;cd=vfe&amp;ved=0CAIQjRxqFwoTCJCO6PzUsOgCFQAAAAAdAAAAABAE" TargetMode="External"/><Relationship Id="rId5" Type="http://schemas.openxmlformats.org/officeDocument/2006/relationships/image" Target="../media/image3.jpg"/><Relationship Id="rId10" Type="http://schemas.microsoft.com/office/2007/relationships/diagramDrawing" Target="../diagrams/drawing2.xml"/><Relationship Id="rId4" Type="http://schemas.openxmlformats.org/officeDocument/2006/relationships/image" Target="../media/image2.jpe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2.em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emf"/><Relationship Id="rId5" Type="http://schemas.openxmlformats.org/officeDocument/2006/relationships/image" Target="../media/image3.jp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3DF9B-4629-47D5-A73C-46DB96F2B675}"/>
              </a:ext>
            </a:extLst>
          </p:cNvPr>
          <p:cNvSpPr>
            <a:spLocks noGrp="1"/>
          </p:cNvSpPr>
          <p:nvPr>
            <p:ph type="ctrTitle"/>
          </p:nvPr>
        </p:nvSpPr>
        <p:spPr/>
        <p:txBody>
          <a:bodyPr/>
          <a:lstStyle/>
          <a:p>
            <a:r>
              <a:rPr lang="da-DK" dirty="0"/>
              <a:t>Tema 2</a:t>
            </a:r>
          </a:p>
        </p:txBody>
      </p:sp>
      <p:sp>
        <p:nvSpPr>
          <p:cNvPr id="3" name="Undertitel 2">
            <a:extLst>
              <a:ext uri="{FF2B5EF4-FFF2-40B4-BE49-F238E27FC236}">
                <a16:creationId xmlns:a16="http://schemas.microsoft.com/office/drawing/2014/main" id="{6C48C510-EB2D-4B3E-ACC4-8D7CE2469A2D}"/>
              </a:ext>
            </a:extLst>
          </p:cNvPr>
          <p:cNvSpPr>
            <a:spLocks noGrp="1"/>
          </p:cNvSpPr>
          <p:nvPr>
            <p:ph type="subTitle" idx="1"/>
          </p:nvPr>
        </p:nvSpPr>
        <p:spPr/>
        <p:txBody>
          <a:bodyPr/>
          <a:lstStyle/>
          <a:p>
            <a:r>
              <a:rPr lang="da-DK" dirty="0"/>
              <a:t>Det personlige CV</a:t>
            </a:r>
          </a:p>
        </p:txBody>
      </p:sp>
      <p:pic>
        <p:nvPicPr>
          <p:cNvPr id="4" name="Velkomst">
            <a:hlinkClick r:id="" action="ppaction://media"/>
            <a:extLst>
              <a:ext uri="{FF2B5EF4-FFF2-40B4-BE49-F238E27FC236}">
                <a16:creationId xmlns:a16="http://schemas.microsoft.com/office/drawing/2014/main" id="{BE92F0C7-BD10-47CC-B518-B114446C5E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63758" y="2615777"/>
            <a:ext cx="487363" cy="487363"/>
          </a:xfrm>
          <a:prstGeom prst="rect">
            <a:avLst/>
          </a:prstGeom>
        </p:spPr>
      </p:pic>
    </p:spTree>
    <p:extLst>
      <p:ext uri="{BB962C8B-B14F-4D97-AF65-F5344CB8AC3E}">
        <p14:creationId xmlns:p14="http://schemas.microsoft.com/office/powerpoint/2010/main" val="26812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130656-E6CE-4204-B668-891EB9D83D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B604D23A-1440-4E45-8250-C1AA6C565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5" name="Freeform 13">
            <a:extLst>
              <a:ext uri="{FF2B5EF4-FFF2-40B4-BE49-F238E27FC236}">
                <a16:creationId xmlns:a16="http://schemas.microsoft.com/office/drawing/2014/main" id="{CB21A277-BB41-4177-B443-520F6367A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25">
            <a:extLst>
              <a:ext uri="{FF2B5EF4-FFF2-40B4-BE49-F238E27FC236}">
                <a16:creationId xmlns:a16="http://schemas.microsoft.com/office/drawing/2014/main" id="{20558E6F-FF0D-42DA-8C5D-969D31E7B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9" name="Freeform 14">
            <a:extLst>
              <a:ext uri="{FF2B5EF4-FFF2-40B4-BE49-F238E27FC236}">
                <a16:creationId xmlns:a16="http://schemas.microsoft.com/office/drawing/2014/main" id="{BEEAD229-3E2B-444E-A065-A05BD80AA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1" name="5-Point Star 24">
            <a:extLst>
              <a:ext uri="{FF2B5EF4-FFF2-40B4-BE49-F238E27FC236}">
                <a16:creationId xmlns:a16="http://schemas.microsoft.com/office/drawing/2014/main" id="{F2DB11F8-A7EC-4C77-BC87-DAAC34469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6CAF4684-3621-4131-85CA-667E5F9B2F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AA4B56A6-D516-48FC-B63E-234523FCC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7" descr="Et billede, der indeholder person, kvinde, smilende, poserer&#10;&#10;Automatisk genereret beskrivelse">
            <a:extLst>
              <a:ext uri="{FF2B5EF4-FFF2-40B4-BE49-F238E27FC236}">
                <a16:creationId xmlns:a16="http://schemas.microsoft.com/office/drawing/2014/main" id="{5061DD70-202C-474F-A829-7662B6A517E5}"/>
              </a:ext>
            </a:extLst>
          </p:cNvPr>
          <p:cNvPicPr>
            <a:picLocks noGrp="1" noChangeAspect="1"/>
          </p:cNvPicPr>
          <p:nvPr>
            <p:ph sz="quarter" idx="13"/>
          </p:nvPr>
        </p:nvPicPr>
        <p:blipFill>
          <a:blip r:embed="rId6"/>
          <a:stretch>
            <a:fillRect/>
          </a:stretch>
        </p:blipFill>
        <p:spPr>
          <a:xfrm>
            <a:off x="8470879" y="691546"/>
            <a:ext cx="1918732" cy="2874505"/>
          </a:xfrm>
          <a:prstGeom prst="rect">
            <a:avLst/>
          </a:prstGeom>
        </p:spPr>
      </p:pic>
      <p:sp useBgFill="1">
        <p:nvSpPr>
          <p:cNvPr id="27" name="Rectangle 26">
            <a:extLst>
              <a:ext uri="{FF2B5EF4-FFF2-40B4-BE49-F238E27FC236}">
                <a16:creationId xmlns:a16="http://schemas.microsoft.com/office/drawing/2014/main" id="{F3A2F4C3-EF47-42DB-9724-8D2DF9857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920F4E1-011F-48EA-93A5-E27E826525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C9C8F7C9-031B-4BD9-B2CC-FD26CBF4D2B8}"/>
              </a:ext>
            </a:extLst>
          </p:cNvPr>
          <p:cNvSpPr>
            <a:spLocks noGrp="1"/>
          </p:cNvSpPr>
          <p:nvPr>
            <p:ph type="title"/>
          </p:nvPr>
        </p:nvSpPr>
        <p:spPr>
          <a:xfrm>
            <a:off x="685912" y="4714814"/>
            <a:ext cx="10818199" cy="1075211"/>
          </a:xfrm>
        </p:spPr>
        <p:txBody>
          <a:bodyPr vert="horz" lIns="91440" tIns="45720" rIns="91440" bIns="45720" rtlCol="0" anchor="b">
            <a:normAutofit fontScale="90000"/>
          </a:bodyPr>
          <a:lstStyle/>
          <a:p>
            <a:pPr algn="ctr"/>
            <a:r>
              <a:rPr lang="en-US" sz="6200" dirty="0"/>
              <a:t>“</a:t>
            </a:r>
            <a:r>
              <a:rPr lang="en-US" sz="6200" dirty="0" err="1"/>
              <a:t>Professionelt</a:t>
            </a:r>
            <a:r>
              <a:rPr lang="en-US" sz="6200" dirty="0"/>
              <a:t>” </a:t>
            </a:r>
            <a:r>
              <a:rPr lang="en-US" sz="6200" dirty="0" err="1"/>
              <a:t>billede</a:t>
            </a:r>
            <a:r>
              <a:rPr lang="en-US" sz="6200" dirty="0"/>
              <a:t>? – Ja </a:t>
            </a:r>
            <a:r>
              <a:rPr lang="en-US" sz="6200" dirty="0" err="1"/>
              <a:t>tak</a:t>
            </a:r>
            <a:r>
              <a:rPr lang="en-US" sz="6200" dirty="0"/>
              <a:t>!</a:t>
            </a:r>
          </a:p>
        </p:txBody>
      </p:sp>
      <p:sp>
        <p:nvSpPr>
          <p:cNvPr id="31" name="5-Point Star 8">
            <a:extLst>
              <a:ext uri="{FF2B5EF4-FFF2-40B4-BE49-F238E27FC236}">
                <a16:creationId xmlns:a16="http://schemas.microsoft.com/office/drawing/2014/main" id="{538305B8-590D-422A-BEF4-ACB3F5D9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 name="Pladsholder til indhold 9" descr="Et billede, der indeholder person, indendørs, smilende, ung&#10;&#10;Automatisk genereret beskrivelse">
            <a:extLst>
              <a:ext uri="{FF2B5EF4-FFF2-40B4-BE49-F238E27FC236}">
                <a16:creationId xmlns:a16="http://schemas.microsoft.com/office/drawing/2014/main" id="{D85A8007-9060-4A1B-9DB9-092EF039F91F}"/>
              </a:ext>
            </a:extLst>
          </p:cNvPr>
          <p:cNvPicPr>
            <a:picLocks noGrp="1" noChangeAspect="1"/>
          </p:cNvPicPr>
          <p:nvPr>
            <p:ph sz="quarter" idx="14"/>
          </p:nvPr>
        </p:nvPicPr>
        <p:blipFill>
          <a:blip r:embed="rId7"/>
          <a:stretch>
            <a:fillRect/>
          </a:stretch>
        </p:blipFill>
        <p:spPr>
          <a:xfrm>
            <a:off x="2531948" y="691545"/>
            <a:ext cx="2861729" cy="2874505"/>
          </a:xfrm>
          <a:prstGeom prst="rect">
            <a:avLst/>
          </a:prstGeom>
        </p:spPr>
      </p:pic>
      <p:pic>
        <p:nvPicPr>
          <p:cNvPr id="3" name="Professionelt billede?">
            <a:hlinkClick r:id="" action="ppaction://media"/>
            <a:extLst>
              <a:ext uri="{FF2B5EF4-FFF2-40B4-BE49-F238E27FC236}">
                <a16:creationId xmlns:a16="http://schemas.microsoft.com/office/drawing/2014/main" id="{92E30EE7-E69C-4DC1-BB30-F47C4AE2D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47133" y="1869562"/>
            <a:ext cx="487363" cy="487363"/>
          </a:xfrm>
          <a:prstGeom prst="rect">
            <a:avLst/>
          </a:prstGeom>
        </p:spPr>
      </p:pic>
    </p:spTree>
    <p:extLst>
      <p:ext uri="{BB962C8B-B14F-4D97-AF65-F5344CB8AC3E}">
        <p14:creationId xmlns:p14="http://schemas.microsoft.com/office/powerpoint/2010/main" val="278624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E7B508-0E63-4934-9679-204E65F1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B73FCA92-E3F8-4767-BBFA-AC5E7C799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4" name="Pladsholder til indhold 4">
            <a:extLst>
              <a:ext uri="{FF2B5EF4-FFF2-40B4-BE49-F238E27FC236}">
                <a16:creationId xmlns:a16="http://schemas.microsoft.com/office/drawing/2014/main" id="{9002BC0B-94DF-4908-898F-194965809099}"/>
              </a:ext>
            </a:extLst>
          </p:cNvPr>
          <p:cNvPicPr>
            <a:picLocks noChangeAspect="1"/>
          </p:cNvPicPr>
          <p:nvPr/>
        </p:nvPicPr>
        <p:blipFill>
          <a:blip r:embed="rId6"/>
          <a:stretch>
            <a:fillRect/>
          </a:stretch>
        </p:blipFill>
        <p:spPr>
          <a:xfrm>
            <a:off x="8021754" y="2014528"/>
            <a:ext cx="3218106" cy="2366755"/>
          </a:xfrm>
          <a:prstGeom prst="rect">
            <a:avLst/>
          </a:prstGeom>
          <a:ln>
            <a:noFill/>
          </a:ln>
        </p:spPr>
      </p:pic>
      <p:sp>
        <p:nvSpPr>
          <p:cNvPr id="13" name="Freeform 9">
            <a:extLst>
              <a:ext uri="{FF2B5EF4-FFF2-40B4-BE49-F238E27FC236}">
                <a16:creationId xmlns:a16="http://schemas.microsoft.com/office/drawing/2014/main" id="{59D01F86-26B0-402D-9903-3842C88EF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2993F4C1-07DE-4BDD-89D6-3C4E8CC43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68273C09-40E2-46B9-8B6E-9446450E38E0}"/>
              </a:ext>
            </a:extLst>
          </p:cNvPr>
          <p:cNvSpPr>
            <a:spLocks noGrp="1"/>
          </p:cNvSpPr>
          <p:nvPr>
            <p:ph type="title"/>
          </p:nvPr>
        </p:nvSpPr>
        <p:spPr>
          <a:xfrm>
            <a:off x="685799" y="690479"/>
            <a:ext cx="6382699" cy="1146825"/>
          </a:xfrm>
        </p:spPr>
        <p:txBody>
          <a:bodyPr>
            <a:normAutofit/>
          </a:bodyPr>
          <a:lstStyle/>
          <a:p>
            <a:r>
              <a:rPr lang="da-DK" sz="4200" dirty="0">
                <a:solidFill>
                  <a:schemeClr val="bg1"/>
                </a:solidFill>
              </a:rPr>
              <a:t>faglig profil</a:t>
            </a:r>
          </a:p>
        </p:txBody>
      </p:sp>
      <p:sp>
        <p:nvSpPr>
          <p:cNvPr id="3" name="Pladsholder til indhold 2">
            <a:extLst>
              <a:ext uri="{FF2B5EF4-FFF2-40B4-BE49-F238E27FC236}">
                <a16:creationId xmlns:a16="http://schemas.microsoft.com/office/drawing/2014/main" id="{227B47D4-E4B7-4836-BF55-E743A58D7B94}"/>
              </a:ext>
            </a:extLst>
          </p:cNvPr>
          <p:cNvSpPr>
            <a:spLocks noGrp="1"/>
          </p:cNvSpPr>
          <p:nvPr>
            <p:ph sz="quarter" idx="13"/>
          </p:nvPr>
        </p:nvSpPr>
        <p:spPr>
          <a:xfrm>
            <a:off x="685800" y="2063395"/>
            <a:ext cx="6382697" cy="3446103"/>
          </a:xfrm>
        </p:spPr>
        <p:txBody>
          <a:bodyPr>
            <a:normAutofit fontScale="85000" lnSpcReduction="20000"/>
          </a:bodyPr>
          <a:lstStyle/>
          <a:p>
            <a:pPr marL="285750" indent="-285750"/>
            <a:r>
              <a:rPr lang="da-DK" sz="1800" dirty="0">
                <a:solidFill>
                  <a:schemeClr val="bg1"/>
                </a:solidFill>
              </a:rPr>
              <a:t>Blanding af dine kompetencer, motivation og eksempler fra virkeligheden</a:t>
            </a:r>
          </a:p>
          <a:p>
            <a:pPr marL="285750" indent="-285750"/>
            <a:r>
              <a:rPr lang="en-US" sz="1800" dirty="0">
                <a:solidFill>
                  <a:schemeClr val="bg1"/>
                </a:solidFill>
              </a:rPr>
              <a:t>Max. 5-8 </a:t>
            </a:r>
            <a:r>
              <a:rPr lang="en-US" sz="1800" dirty="0" err="1">
                <a:solidFill>
                  <a:schemeClr val="bg1"/>
                </a:solidFill>
              </a:rPr>
              <a:t>linjer</a:t>
            </a:r>
            <a:endParaRPr lang="en-US" sz="1800" dirty="0">
              <a:solidFill>
                <a:schemeClr val="bg1"/>
              </a:solidFill>
            </a:endParaRPr>
          </a:p>
          <a:p>
            <a:pPr marL="285750" indent="-285750"/>
            <a:r>
              <a:rPr lang="en-US" sz="1800" dirty="0" err="1">
                <a:solidFill>
                  <a:schemeClr val="bg1"/>
                </a:solidFill>
              </a:rPr>
              <a:t>Placeres</a:t>
            </a:r>
            <a:r>
              <a:rPr lang="en-US" sz="1800" dirty="0">
                <a:solidFill>
                  <a:schemeClr val="bg1"/>
                </a:solidFill>
              </a:rPr>
              <a:t> I </a:t>
            </a:r>
            <a:r>
              <a:rPr lang="en-US" sz="1800" dirty="0" err="1">
                <a:solidFill>
                  <a:schemeClr val="bg1"/>
                </a:solidFill>
              </a:rPr>
              <a:t>toppen</a:t>
            </a:r>
            <a:r>
              <a:rPr lang="en-US" sz="1800" dirty="0">
                <a:solidFill>
                  <a:schemeClr val="bg1"/>
                </a:solidFill>
              </a:rPr>
              <a:t> </a:t>
            </a:r>
            <a:r>
              <a:rPr lang="en-US" sz="1800" dirty="0" err="1">
                <a:solidFill>
                  <a:schemeClr val="bg1"/>
                </a:solidFill>
              </a:rPr>
              <a:t>af</a:t>
            </a:r>
            <a:r>
              <a:rPr lang="en-US" sz="1800" dirty="0">
                <a:solidFill>
                  <a:schemeClr val="bg1"/>
                </a:solidFill>
              </a:rPr>
              <a:t> </a:t>
            </a:r>
            <a:r>
              <a:rPr lang="en-US" sz="1800" dirty="0" err="1">
                <a:solidFill>
                  <a:schemeClr val="bg1"/>
                </a:solidFill>
              </a:rPr>
              <a:t>CV’et</a:t>
            </a:r>
            <a:r>
              <a:rPr lang="en-US" sz="1800" dirty="0">
                <a:solidFill>
                  <a:schemeClr val="bg1"/>
                </a:solidFill>
              </a:rPr>
              <a:t> </a:t>
            </a:r>
            <a:r>
              <a:rPr lang="en-US" sz="1800" dirty="0" err="1">
                <a:solidFill>
                  <a:schemeClr val="bg1"/>
                </a:solidFill>
              </a:rPr>
              <a:t>efter</a:t>
            </a:r>
            <a:r>
              <a:rPr lang="en-US" sz="1800" dirty="0">
                <a:solidFill>
                  <a:schemeClr val="bg1"/>
                </a:solidFill>
              </a:rPr>
              <a:t> </a:t>
            </a:r>
            <a:r>
              <a:rPr lang="en-US" sz="1800" dirty="0" err="1">
                <a:solidFill>
                  <a:schemeClr val="bg1"/>
                </a:solidFill>
              </a:rPr>
              <a:t>kontaktoplysninger</a:t>
            </a:r>
            <a:endParaRPr lang="en-US" sz="1800" dirty="0">
              <a:solidFill>
                <a:schemeClr val="bg1"/>
              </a:solidFill>
            </a:endParaRPr>
          </a:p>
          <a:p>
            <a:pPr marL="285750" indent="-285750"/>
            <a:r>
              <a:rPr lang="da-DK" sz="1800" dirty="0">
                <a:solidFill>
                  <a:schemeClr val="bg1"/>
                </a:solidFill>
              </a:rPr>
              <a:t>Formål: at vække arbejdsgivers interesse for at læse videre</a:t>
            </a:r>
          </a:p>
          <a:p>
            <a:pPr marL="285750" indent="-285750"/>
            <a:r>
              <a:rPr lang="da-DK" sz="1800" dirty="0">
                <a:solidFill>
                  <a:schemeClr val="bg1"/>
                </a:solidFill>
              </a:rPr>
              <a:t>En faglig profil omhandler </a:t>
            </a:r>
            <a:r>
              <a:rPr lang="da-DK" sz="1800" u="sng" dirty="0">
                <a:solidFill>
                  <a:schemeClr val="bg1"/>
                </a:solidFill>
              </a:rPr>
              <a:t>IKKE</a:t>
            </a:r>
            <a:r>
              <a:rPr lang="da-DK" sz="1800" dirty="0">
                <a:solidFill>
                  <a:schemeClr val="bg1"/>
                </a:solidFill>
              </a:rPr>
              <a:t>: Dig som privatperson, fritidsinteresser mm.</a:t>
            </a:r>
          </a:p>
          <a:p>
            <a:pPr marL="285750" indent="-285750"/>
            <a:r>
              <a:rPr lang="da-DK" sz="1800" dirty="0">
                <a:solidFill>
                  <a:schemeClr val="bg1"/>
                </a:solidFill>
              </a:rPr>
              <a:t>En faglig profil beskriver mere dig på en arbejdsplads</a:t>
            </a:r>
          </a:p>
          <a:p>
            <a:pPr marL="285750" indent="-285750"/>
            <a:r>
              <a:rPr lang="da-DK" sz="1800" dirty="0">
                <a:solidFill>
                  <a:schemeClr val="bg1"/>
                </a:solidFill>
              </a:rPr>
              <a:t>Nogle sætninger kan gå igen, men det er meget vigtigt at have en faglig profil, selvom man måske tænker, at andre skriver nogle af de samme ting som dig</a:t>
            </a:r>
          </a:p>
        </p:txBody>
      </p:sp>
      <p:pic>
        <p:nvPicPr>
          <p:cNvPr id="5" name="Faglig profil">
            <a:hlinkClick r:id="" action="ppaction://media"/>
            <a:extLst>
              <a:ext uri="{FF2B5EF4-FFF2-40B4-BE49-F238E27FC236}">
                <a16:creationId xmlns:a16="http://schemas.microsoft.com/office/drawing/2014/main" id="{BA10A305-DBE1-4DB3-8C5A-80352ADC2B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885" y="1020209"/>
            <a:ext cx="487363" cy="487363"/>
          </a:xfrm>
          <a:prstGeom prst="rect">
            <a:avLst/>
          </a:prstGeom>
        </p:spPr>
      </p:pic>
    </p:spTree>
    <p:extLst>
      <p:ext uri="{BB962C8B-B14F-4D97-AF65-F5344CB8AC3E}">
        <p14:creationId xmlns:p14="http://schemas.microsoft.com/office/powerpoint/2010/main" val="14933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C7827FB-B370-4007-83D5-E83AD3D2C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legetøj, tegning&#10;&#10;Automatisk genereret beskrivelse">
            <a:extLst>
              <a:ext uri="{FF2B5EF4-FFF2-40B4-BE49-F238E27FC236}">
                <a16:creationId xmlns:a16="http://schemas.microsoft.com/office/drawing/2014/main" id="{E7D9372F-EB59-4CF6-9380-6F62D84108E1}"/>
              </a:ext>
            </a:extLst>
          </p:cNvPr>
          <p:cNvPicPr>
            <a:picLocks noChangeAspect="1"/>
          </p:cNvPicPr>
          <p:nvPr/>
        </p:nvPicPr>
        <p:blipFill rotWithShape="1">
          <a:blip r:embed="rId4">
            <a:duotone>
              <a:schemeClr val="bg2">
                <a:shade val="45000"/>
                <a:satMod val="135000"/>
              </a:schemeClr>
              <a:prstClr val="white"/>
            </a:duotone>
            <a:alphaModFix amt="40000"/>
          </a:blip>
          <a:srcRect l="6107" r="1003" b="-1"/>
          <a:stretch/>
        </p:blipFill>
        <p:spPr>
          <a:xfrm>
            <a:off x="20" y="10"/>
            <a:ext cx="12191980" cy="6857990"/>
          </a:xfrm>
          <a:prstGeom prst="rect">
            <a:avLst/>
          </a:prstGeom>
        </p:spPr>
      </p:pic>
      <p:sp>
        <p:nvSpPr>
          <p:cNvPr id="2" name="Titel 1">
            <a:extLst>
              <a:ext uri="{FF2B5EF4-FFF2-40B4-BE49-F238E27FC236}">
                <a16:creationId xmlns:a16="http://schemas.microsoft.com/office/drawing/2014/main" id="{2DE6FD32-5428-46FF-9E2D-643F970AD33D}"/>
              </a:ext>
            </a:extLst>
          </p:cNvPr>
          <p:cNvSpPr>
            <a:spLocks noGrp="1"/>
          </p:cNvSpPr>
          <p:nvPr>
            <p:ph type="title"/>
          </p:nvPr>
        </p:nvSpPr>
        <p:spPr>
          <a:xfrm>
            <a:off x="685801" y="685800"/>
            <a:ext cx="9913212" cy="1151965"/>
          </a:xfrm>
        </p:spPr>
        <p:txBody>
          <a:bodyPr>
            <a:normAutofit/>
          </a:bodyPr>
          <a:lstStyle/>
          <a:p>
            <a:r>
              <a:rPr lang="da-DK" sz="4600" dirty="0">
                <a:solidFill>
                  <a:schemeClr val="tx1"/>
                </a:solidFill>
              </a:rPr>
              <a:t>Eksempel – faglig profil</a:t>
            </a:r>
          </a:p>
        </p:txBody>
      </p:sp>
      <p:sp>
        <p:nvSpPr>
          <p:cNvPr id="30" name="5-Point Star 12">
            <a:extLst>
              <a:ext uri="{FF2B5EF4-FFF2-40B4-BE49-F238E27FC236}">
                <a16:creationId xmlns:a16="http://schemas.microsoft.com/office/drawing/2014/main" id="{51E038FF-4E72-4714-B9E9-B0AC148C7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42476" y="261324"/>
            <a:ext cx="937731" cy="868975"/>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Pladsholder til indhold 2">
            <a:extLst>
              <a:ext uri="{FF2B5EF4-FFF2-40B4-BE49-F238E27FC236}">
                <a16:creationId xmlns:a16="http://schemas.microsoft.com/office/drawing/2014/main" id="{E3631B9F-B648-488C-A26F-3E2770A38D27}"/>
              </a:ext>
            </a:extLst>
          </p:cNvPr>
          <p:cNvSpPr>
            <a:spLocks noGrp="1"/>
          </p:cNvSpPr>
          <p:nvPr>
            <p:ph sz="quarter" idx="13"/>
          </p:nvPr>
        </p:nvSpPr>
        <p:spPr>
          <a:xfrm>
            <a:off x="685800" y="2063396"/>
            <a:ext cx="10394707" cy="4261204"/>
          </a:xfrm>
        </p:spPr>
        <p:txBody>
          <a:bodyPr>
            <a:normAutofit lnSpcReduction="10000"/>
          </a:bodyPr>
          <a:lstStyle/>
          <a:p>
            <a:pPr>
              <a:lnSpc>
                <a:spcPct val="150000"/>
              </a:lnSpc>
            </a:pPr>
            <a:r>
              <a:rPr lang="da-DK" dirty="0"/>
              <a:t> ”Som person er jeg altid åben overfor nye input. Jeg fungerer godt i grupper, men jeg arbejder også rigtig godt selvstændigt. Jeg er ansvarsbevidst og kan hurtigt tilegne mig ny viden og er nysgerrig. Jeg har evnen til at tilpasse mig til nye opgaver og det uventede, og byder variation og forandrede krav i arbejdet velkommen. Jeg kan håndtere flere typer opgaver og samtidig arbejde under skiftende arbejdsforhold og belastning. ”</a:t>
            </a:r>
          </a:p>
          <a:p>
            <a:pPr>
              <a:lnSpc>
                <a:spcPct val="150000"/>
              </a:lnSpc>
            </a:pPr>
            <a:r>
              <a:rPr lang="da-DK" dirty="0"/>
              <a:t>”Jeg brænder for at strukturere og give god service, bringe orden og system samt holde dampen oppe. Jeg er fleksibel på tid, område og adresse, og derudover er jeg altid hjælpsom og vellidt blandt kolleger. En dygtig og positiv kontormus der passer ind blandt mange, men som også kan få tingene gjort alene. ”</a:t>
            </a:r>
          </a:p>
        </p:txBody>
      </p:sp>
      <p:pic>
        <p:nvPicPr>
          <p:cNvPr id="5" name="Faglig profil eks">
            <a:hlinkClick r:id="" action="ppaction://media"/>
            <a:extLst>
              <a:ext uri="{FF2B5EF4-FFF2-40B4-BE49-F238E27FC236}">
                <a16:creationId xmlns:a16="http://schemas.microsoft.com/office/drawing/2014/main" id="{4684991F-BA00-4B5B-AA69-F9B673E41E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725" y="1042633"/>
            <a:ext cx="487363" cy="487363"/>
          </a:xfrm>
          <a:prstGeom prst="rect">
            <a:avLst/>
          </a:prstGeom>
        </p:spPr>
      </p:pic>
    </p:spTree>
    <p:extLst>
      <p:ext uri="{BB962C8B-B14F-4D97-AF65-F5344CB8AC3E}">
        <p14:creationId xmlns:p14="http://schemas.microsoft.com/office/powerpoint/2010/main" val="31649949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7DEC0E-3D97-4709-8A61-FB947261A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C88AFF-26BB-42DA-80A2-36C61AC04679}"/>
              </a:ext>
            </a:extLst>
          </p:cNvPr>
          <p:cNvSpPr>
            <a:spLocks noGrp="1"/>
          </p:cNvSpPr>
          <p:nvPr>
            <p:ph type="title"/>
          </p:nvPr>
        </p:nvSpPr>
        <p:spPr>
          <a:xfrm>
            <a:off x="685800" y="685800"/>
            <a:ext cx="10792837" cy="1151965"/>
          </a:xfrm>
        </p:spPr>
        <p:txBody>
          <a:bodyPr>
            <a:normAutofit/>
          </a:bodyPr>
          <a:lstStyle/>
          <a:p>
            <a:r>
              <a:rPr lang="da-DK" dirty="0"/>
              <a:t>Øvelse: skriv din egen Faglige profil</a:t>
            </a:r>
          </a:p>
        </p:txBody>
      </p:sp>
      <p:graphicFrame>
        <p:nvGraphicFramePr>
          <p:cNvPr id="5" name="Pladsholder til indhold 2">
            <a:extLst>
              <a:ext uri="{FF2B5EF4-FFF2-40B4-BE49-F238E27FC236}">
                <a16:creationId xmlns:a16="http://schemas.microsoft.com/office/drawing/2014/main" id="{2E7CA75E-6362-4945-A62F-867B2DF1E654}"/>
              </a:ext>
            </a:extLst>
          </p:cNvPr>
          <p:cNvGraphicFramePr>
            <a:graphicFrameLocks noGrp="1"/>
          </p:cNvGraphicFramePr>
          <p:nvPr>
            <p:ph sz="quarter" idx="13"/>
            <p:extLst>
              <p:ext uri="{D42A27DB-BD31-4B8C-83A1-F6EECF244321}">
                <p14:modId xmlns:p14="http://schemas.microsoft.com/office/powerpoint/2010/main" val="1725256917"/>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Øvelse 1">
            <a:hlinkClick r:id="" action="ppaction://media"/>
            <a:extLst>
              <a:ext uri="{FF2B5EF4-FFF2-40B4-BE49-F238E27FC236}">
                <a16:creationId xmlns:a16="http://schemas.microsoft.com/office/drawing/2014/main" id="{202C907D-CD87-4D5F-B498-DB0398CB69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6178" y="2279883"/>
            <a:ext cx="487363" cy="487363"/>
          </a:xfrm>
          <a:prstGeom prst="rect">
            <a:avLst/>
          </a:prstGeom>
        </p:spPr>
      </p:pic>
    </p:spTree>
    <p:extLst>
      <p:ext uri="{BB962C8B-B14F-4D97-AF65-F5344CB8AC3E}">
        <p14:creationId xmlns:p14="http://schemas.microsoft.com/office/powerpoint/2010/main" val="65894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descr="Et billede, der indeholder bjerg, natur, ørken, snavs&#10;&#10;Automatisk genereret beskrivelse">
            <a:extLst>
              <a:ext uri="{FF2B5EF4-FFF2-40B4-BE49-F238E27FC236}">
                <a16:creationId xmlns:a16="http://schemas.microsoft.com/office/drawing/2014/main" id="{CA30AE08-CD53-4C53-A231-521CFE6CD97B}"/>
              </a:ext>
            </a:extLst>
          </p:cNvPr>
          <p:cNvPicPr>
            <a:picLocks noChangeAspect="1"/>
          </p:cNvPicPr>
          <p:nvPr/>
        </p:nvPicPr>
        <p:blipFill rotWithShape="1">
          <a:blip r:embed="rId5"/>
          <a:srcRect l="3620" t="9091" r="11532" b="1"/>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8056FB53-DB0F-413C-8771-02CB43411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4300962" y="605592"/>
            <a:ext cx="8044106" cy="5638800"/>
          </a:xfrm>
          <a:custGeom>
            <a:avLst/>
            <a:gdLst/>
            <a:ahLst/>
            <a:cxnLst/>
            <a:rect l="l" t="t" r="r" b="b"/>
            <a:pathLst>
              <a:path w="8044106" h="5638800">
                <a:moveTo>
                  <a:pt x="8044106" y="0"/>
                </a:moveTo>
                <a:lnTo>
                  <a:pt x="7748589" y="5638800"/>
                </a:lnTo>
                <a:lnTo>
                  <a:pt x="0" y="5638800"/>
                </a:lnTo>
                <a:lnTo>
                  <a:pt x="0"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6F10632D-978B-46E0-A4F5-57B6C0D10E9A}"/>
              </a:ext>
            </a:extLst>
          </p:cNvPr>
          <p:cNvSpPr>
            <a:spLocks noGrp="1"/>
          </p:cNvSpPr>
          <p:nvPr>
            <p:ph type="title"/>
          </p:nvPr>
        </p:nvSpPr>
        <p:spPr>
          <a:xfrm rot="21420000">
            <a:off x="4677415" y="1226752"/>
            <a:ext cx="6851126" cy="1151965"/>
          </a:xfrm>
        </p:spPr>
        <p:txBody>
          <a:bodyPr>
            <a:normAutofit/>
          </a:bodyPr>
          <a:lstStyle/>
          <a:p>
            <a:r>
              <a:rPr lang="da-DK" sz="3800">
                <a:solidFill>
                  <a:schemeClr val="bg1"/>
                </a:solidFill>
              </a:rPr>
              <a:t>Hvad gør jeg hvis jeg har ”huller” i mit CV?</a:t>
            </a:r>
          </a:p>
        </p:txBody>
      </p:sp>
      <p:sp>
        <p:nvSpPr>
          <p:cNvPr id="3" name="Pladsholder til indhold 2">
            <a:extLst>
              <a:ext uri="{FF2B5EF4-FFF2-40B4-BE49-F238E27FC236}">
                <a16:creationId xmlns:a16="http://schemas.microsoft.com/office/drawing/2014/main" id="{D2C8B0DF-48AB-447E-8C63-BE556E7EAD4F}"/>
              </a:ext>
            </a:extLst>
          </p:cNvPr>
          <p:cNvSpPr>
            <a:spLocks noGrp="1"/>
          </p:cNvSpPr>
          <p:nvPr>
            <p:ph sz="quarter" idx="13"/>
          </p:nvPr>
        </p:nvSpPr>
        <p:spPr>
          <a:xfrm rot="21420000">
            <a:off x="4794724" y="2453547"/>
            <a:ext cx="6867212" cy="3530788"/>
          </a:xfrm>
        </p:spPr>
        <p:txBody>
          <a:bodyPr>
            <a:normAutofit/>
          </a:bodyPr>
          <a:lstStyle/>
          <a:p>
            <a:pPr>
              <a:lnSpc>
                <a:spcPct val="110000"/>
              </a:lnSpc>
            </a:pPr>
            <a:r>
              <a:rPr lang="da-DK" sz="1600" dirty="0">
                <a:solidFill>
                  <a:schemeClr val="bg1"/>
                </a:solidFill>
              </a:rPr>
              <a:t>Der kan være mange årsager hertil:</a:t>
            </a:r>
          </a:p>
          <a:p>
            <a:pPr lvl="1">
              <a:lnSpc>
                <a:spcPct val="110000"/>
              </a:lnSpc>
            </a:pPr>
            <a:r>
              <a:rPr lang="da-DK" sz="1600" dirty="0">
                <a:solidFill>
                  <a:schemeClr val="bg1"/>
                </a:solidFill>
              </a:rPr>
              <a:t>Helbredsmæssige årsager, private årsager, familiære årsager mm.</a:t>
            </a:r>
          </a:p>
          <a:p>
            <a:pPr lvl="1">
              <a:lnSpc>
                <a:spcPct val="110000"/>
              </a:lnSpc>
            </a:pPr>
            <a:r>
              <a:rPr lang="da-DK" sz="1600" dirty="0">
                <a:solidFill>
                  <a:schemeClr val="bg1"/>
                </a:solidFill>
              </a:rPr>
              <a:t>Sygdom (fysisk/psykisk), ledighed, flytning, stoppet i uddannelse, misbrug, hjemløshed osv.</a:t>
            </a:r>
          </a:p>
          <a:p>
            <a:pPr>
              <a:lnSpc>
                <a:spcPct val="110000"/>
              </a:lnSpc>
            </a:pPr>
            <a:r>
              <a:rPr lang="da-DK" sz="1600" dirty="0">
                <a:solidFill>
                  <a:schemeClr val="bg1"/>
                </a:solidFill>
              </a:rPr>
              <a:t>Det er vigtigt at CV’et udtrykker at du NU er klar til at vende tilbage, og er klogere og mere klar til jobbet end du var før</a:t>
            </a:r>
          </a:p>
          <a:p>
            <a:pPr>
              <a:lnSpc>
                <a:spcPct val="110000"/>
              </a:lnSpc>
            </a:pPr>
            <a:r>
              <a:rPr lang="da-DK" sz="1600" dirty="0">
                <a:solidFill>
                  <a:schemeClr val="bg1"/>
                </a:solidFill>
              </a:rPr>
              <a:t>Et godt sted at formulere dette: Den faglige profil i starten af CV’et</a:t>
            </a:r>
          </a:p>
          <a:p>
            <a:pPr>
              <a:lnSpc>
                <a:spcPct val="110000"/>
              </a:lnSpc>
            </a:pPr>
            <a:r>
              <a:rPr lang="da-DK" sz="1600" dirty="0">
                <a:solidFill>
                  <a:schemeClr val="bg1"/>
                </a:solidFill>
              </a:rPr>
              <a:t>HUSK: Arbejdsgiver ønsker ikke overraskelser </a:t>
            </a:r>
            <a:r>
              <a:rPr lang="da-DK" sz="1600" dirty="0">
                <a:solidFill>
                  <a:schemeClr val="bg1"/>
                </a:solidFill>
                <a:sym typeface="Wingdings" panose="05000000000000000000" pitchFamily="2" charset="2"/>
              </a:rPr>
              <a:t></a:t>
            </a:r>
            <a:r>
              <a:rPr lang="da-DK" sz="1600" dirty="0">
                <a:solidFill>
                  <a:schemeClr val="bg1"/>
                </a:solidFill>
              </a:rPr>
              <a:t> </a:t>
            </a:r>
          </a:p>
          <a:p>
            <a:pPr lvl="1">
              <a:lnSpc>
                <a:spcPct val="110000"/>
              </a:lnSpc>
            </a:pPr>
            <a:r>
              <a:rPr lang="da-DK" sz="1600" dirty="0">
                <a:solidFill>
                  <a:schemeClr val="bg1"/>
                </a:solidFill>
              </a:rPr>
              <a:t>Derfor </a:t>
            </a:r>
            <a:r>
              <a:rPr lang="da-DK" sz="1600" dirty="0">
                <a:solidFill>
                  <a:schemeClr val="bg1"/>
                </a:solidFill>
                <a:sym typeface="Wingdings" panose="05000000000000000000" pitchFamily="2" charset="2"/>
              </a:rPr>
              <a:t> Er det </a:t>
            </a:r>
            <a:r>
              <a:rPr lang="da-DK" sz="1600" dirty="0">
                <a:solidFill>
                  <a:schemeClr val="bg1"/>
                </a:solidFill>
              </a:rPr>
              <a:t>bedst at være ærlig – Der er ofte en god grund til ”hullet” i CV’et</a:t>
            </a:r>
          </a:p>
        </p:txBody>
      </p:sp>
      <p:pic>
        <p:nvPicPr>
          <p:cNvPr id="5" name="Huller i cvet">
            <a:hlinkClick r:id="" action="ppaction://media"/>
            <a:extLst>
              <a:ext uri="{FF2B5EF4-FFF2-40B4-BE49-F238E27FC236}">
                <a16:creationId xmlns:a16="http://schemas.microsoft.com/office/drawing/2014/main" id="{EAE4C7EF-FA1B-4152-AD70-06D86A8846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9045" y="2008885"/>
            <a:ext cx="487363" cy="487363"/>
          </a:xfrm>
          <a:prstGeom prst="rect">
            <a:avLst/>
          </a:prstGeom>
        </p:spPr>
      </p:pic>
    </p:spTree>
    <p:extLst>
      <p:ext uri="{BB962C8B-B14F-4D97-AF65-F5344CB8AC3E}">
        <p14:creationId xmlns:p14="http://schemas.microsoft.com/office/powerpoint/2010/main" val="333113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0057F-6C0B-4742-8F80-B3CB5BDF2E4F}"/>
              </a:ext>
            </a:extLst>
          </p:cNvPr>
          <p:cNvSpPr>
            <a:spLocks noGrp="1"/>
          </p:cNvSpPr>
          <p:nvPr>
            <p:ph type="title"/>
          </p:nvPr>
        </p:nvSpPr>
        <p:spPr>
          <a:xfrm>
            <a:off x="3752850" y="685800"/>
            <a:ext cx="7329833" cy="1151965"/>
          </a:xfrm>
        </p:spPr>
        <p:txBody>
          <a:bodyPr>
            <a:normAutofit/>
          </a:bodyPr>
          <a:lstStyle/>
          <a:p>
            <a:r>
              <a:rPr lang="da-DK" sz="3800" dirty="0"/>
              <a:t>”Huller” i CV’et – en lille tankeøvelse</a:t>
            </a:r>
          </a:p>
        </p:txBody>
      </p:sp>
      <p:pic>
        <p:nvPicPr>
          <p:cNvPr id="4" name="Pladsholder til indhold 5" descr="Et billede, der indeholder tegning&#10;&#10;Automatisk genereret beskrivelse">
            <a:extLst>
              <a:ext uri="{FF2B5EF4-FFF2-40B4-BE49-F238E27FC236}">
                <a16:creationId xmlns:a16="http://schemas.microsoft.com/office/drawing/2014/main" id="{49412055-535A-4CFC-B03D-53D8E13D5651}"/>
              </a:ext>
            </a:extLst>
          </p:cNvPr>
          <p:cNvPicPr>
            <a:picLocks noChangeAspect="1"/>
          </p:cNvPicPr>
          <p:nvPr/>
        </p:nvPicPr>
        <p:blipFill rotWithShape="1">
          <a:blip r:embed="rId5"/>
          <a:srcRect l="13780" r="13780"/>
          <a:stretch/>
        </p:blipFill>
        <p:spPr>
          <a:xfrm>
            <a:off x="404226" y="10"/>
            <a:ext cx="2842764" cy="3924290"/>
          </a:xfrm>
          <a:prstGeom prst="rect">
            <a:avLst/>
          </a:prstGeom>
          <a:ln w="57150" cmpd="thinThick">
            <a:solidFill>
              <a:schemeClr val="bg1">
                <a:lumMod val="50000"/>
              </a:schemeClr>
            </a:solidFill>
            <a:miter lim="800000"/>
          </a:ln>
        </p:spPr>
      </p:pic>
      <p:sp>
        <p:nvSpPr>
          <p:cNvPr id="3" name="Pladsholder til indhold 2">
            <a:extLst>
              <a:ext uri="{FF2B5EF4-FFF2-40B4-BE49-F238E27FC236}">
                <a16:creationId xmlns:a16="http://schemas.microsoft.com/office/drawing/2014/main" id="{19190677-289C-43FA-821E-B7F1C13DC644}"/>
              </a:ext>
            </a:extLst>
          </p:cNvPr>
          <p:cNvSpPr>
            <a:spLocks noGrp="1"/>
          </p:cNvSpPr>
          <p:nvPr>
            <p:ph sz="quarter" idx="13"/>
          </p:nvPr>
        </p:nvSpPr>
        <p:spPr>
          <a:xfrm>
            <a:off x="3590926" y="1837765"/>
            <a:ext cx="7810500" cy="4334435"/>
          </a:xfrm>
        </p:spPr>
        <p:txBody>
          <a:bodyPr>
            <a:normAutofit fontScale="77500" lnSpcReduction="20000"/>
          </a:bodyPr>
          <a:lstStyle/>
          <a:p>
            <a:pPr>
              <a:lnSpc>
                <a:spcPct val="150000"/>
              </a:lnSpc>
              <a:buFont typeface="Arial"/>
              <a:buChar char="•"/>
            </a:pPr>
            <a:r>
              <a:rPr lang="en-US" sz="1800" dirty="0" err="1"/>
              <a:t>Stil</a:t>
            </a:r>
            <a:r>
              <a:rPr lang="en-US" sz="1800" dirty="0"/>
              <a:t> dig </a:t>
            </a:r>
            <a:r>
              <a:rPr lang="en-US" sz="1800" dirty="0" err="1"/>
              <a:t>selv</a:t>
            </a:r>
            <a:r>
              <a:rPr lang="en-US" sz="1800" dirty="0"/>
              <a:t> </a:t>
            </a:r>
            <a:r>
              <a:rPr lang="en-US" sz="1800" dirty="0" err="1"/>
              <a:t>spørgsmålet</a:t>
            </a:r>
            <a:r>
              <a:rPr lang="en-US" sz="1800" dirty="0"/>
              <a:t> – </a:t>
            </a:r>
            <a:r>
              <a:rPr lang="en-US" sz="1800" dirty="0" err="1"/>
              <a:t>Hvad</a:t>
            </a:r>
            <a:r>
              <a:rPr lang="en-US" sz="1800" dirty="0"/>
              <a:t> </a:t>
            </a:r>
            <a:r>
              <a:rPr lang="en-US" sz="1800" dirty="0" err="1"/>
              <a:t>fik</a:t>
            </a:r>
            <a:r>
              <a:rPr lang="en-US" sz="1800" dirty="0"/>
              <a:t> du </a:t>
            </a:r>
            <a:r>
              <a:rPr lang="en-US" sz="1800" dirty="0" err="1"/>
              <a:t>ud</a:t>
            </a:r>
            <a:r>
              <a:rPr lang="en-US" sz="1800" dirty="0"/>
              <a:t> </a:t>
            </a:r>
            <a:r>
              <a:rPr lang="en-US" sz="1800" dirty="0" err="1"/>
              <a:t>af</a:t>
            </a:r>
            <a:r>
              <a:rPr lang="en-US" sz="1800" dirty="0"/>
              <a:t> </a:t>
            </a:r>
            <a:r>
              <a:rPr lang="en-US" sz="1800" dirty="0" err="1"/>
              <a:t>perioden</a:t>
            </a:r>
            <a:r>
              <a:rPr lang="en-US" sz="1800" dirty="0"/>
              <a:t> </a:t>
            </a:r>
            <a:r>
              <a:rPr lang="en-US" sz="1800" dirty="0" err="1"/>
              <a:t>udenfor</a:t>
            </a:r>
            <a:r>
              <a:rPr lang="en-US" sz="1800" dirty="0"/>
              <a:t> </a:t>
            </a:r>
            <a:r>
              <a:rPr lang="en-US" sz="1800" dirty="0" err="1"/>
              <a:t>arbejdsmarkedet</a:t>
            </a:r>
            <a:r>
              <a:rPr lang="en-US" sz="1800" dirty="0"/>
              <a:t> </a:t>
            </a:r>
            <a:r>
              <a:rPr lang="en-US" sz="1800" dirty="0" err="1"/>
              <a:t>eller</a:t>
            </a:r>
            <a:r>
              <a:rPr lang="en-US" sz="1800" dirty="0"/>
              <a:t> </a:t>
            </a:r>
            <a:r>
              <a:rPr lang="en-US" sz="1800" dirty="0" err="1"/>
              <a:t>uddannelse</a:t>
            </a:r>
            <a:r>
              <a:rPr lang="en-US" sz="1800" dirty="0"/>
              <a:t>?</a:t>
            </a:r>
          </a:p>
          <a:p>
            <a:pPr marL="628650" lvl="1" indent="-171450">
              <a:lnSpc>
                <a:spcPct val="150000"/>
              </a:lnSpc>
              <a:buFont typeface="Arial"/>
              <a:buChar char="•"/>
            </a:pPr>
            <a:r>
              <a:rPr lang="en-US" dirty="0" err="1"/>
              <a:t>Lærte</a:t>
            </a:r>
            <a:r>
              <a:rPr lang="en-US" dirty="0"/>
              <a:t> du </a:t>
            </a:r>
            <a:r>
              <a:rPr lang="en-US" dirty="0" err="1"/>
              <a:t>noget</a:t>
            </a:r>
            <a:r>
              <a:rPr lang="en-US" dirty="0"/>
              <a:t> om:</a:t>
            </a:r>
          </a:p>
          <a:p>
            <a:pPr marL="628650" lvl="1" indent="-171450">
              <a:lnSpc>
                <a:spcPct val="150000"/>
              </a:lnSpc>
              <a:buFont typeface="Arial"/>
              <a:buChar char="•"/>
            </a:pPr>
            <a:r>
              <a:rPr lang="en-US" dirty="0"/>
              <a:t>Dig </a:t>
            </a:r>
            <a:r>
              <a:rPr lang="en-US" dirty="0" err="1"/>
              <a:t>selv</a:t>
            </a:r>
            <a:r>
              <a:rPr lang="en-US" dirty="0"/>
              <a:t>? </a:t>
            </a:r>
          </a:p>
          <a:p>
            <a:pPr marL="628650" lvl="1" indent="-171450">
              <a:lnSpc>
                <a:spcPct val="150000"/>
              </a:lnSpc>
              <a:buFont typeface="Arial"/>
              <a:buChar char="•"/>
            </a:pPr>
            <a:r>
              <a:rPr lang="en-US" dirty="0"/>
              <a:t>Dine </a:t>
            </a:r>
            <a:r>
              <a:rPr lang="en-US" dirty="0" err="1"/>
              <a:t>værdier</a:t>
            </a:r>
            <a:r>
              <a:rPr lang="en-US" dirty="0"/>
              <a:t>? </a:t>
            </a:r>
          </a:p>
          <a:p>
            <a:pPr marL="628650" lvl="1" indent="-171450">
              <a:lnSpc>
                <a:spcPct val="150000"/>
              </a:lnSpc>
              <a:buFont typeface="Arial"/>
              <a:buChar char="•"/>
            </a:pPr>
            <a:r>
              <a:rPr lang="en-US" dirty="0" err="1"/>
              <a:t>Hvad</a:t>
            </a:r>
            <a:r>
              <a:rPr lang="en-US" dirty="0"/>
              <a:t> du </a:t>
            </a:r>
            <a:r>
              <a:rPr lang="en-US" dirty="0" err="1"/>
              <a:t>vil</a:t>
            </a:r>
            <a:r>
              <a:rPr lang="en-US" dirty="0"/>
              <a:t> </a:t>
            </a:r>
            <a:r>
              <a:rPr lang="en-US" dirty="0" err="1"/>
              <a:t>fremadrettet</a:t>
            </a:r>
            <a:r>
              <a:rPr lang="en-US" dirty="0"/>
              <a:t>? </a:t>
            </a:r>
          </a:p>
          <a:p>
            <a:pPr marL="628650" lvl="1" indent="-171450">
              <a:lnSpc>
                <a:spcPct val="150000"/>
              </a:lnSpc>
              <a:buFont typeface="Arial"/>
              <a:buChar char="•"/>
            </a:pPr>
            <a:r>
              <a:rPr lang="en-US" dirty="0" err="1"/>
              <a:t>Er</a:t>
            </a:r>
            <a:r>
              <a:rPr lang="en-US" dirty="0"/>
              <a:t> du </a:t>
            </a:r>
            <a:r>
              <a:rPr lang="en-US" dirty="0" err="1"/>
              <a:t>blevet</a:t>
            </a:r>
            <a:r>
              <a:rPr lang="en-US" dirty="0"/>
              <a:t> </a:t>
            </a:r>
            <a:r>
              <a:rPr lang="en-US" dirty="0" err="1"/>
              <a:t>klogere</a:t>
            </a:r>
            <a:r>
              <a:rPr lang="en-US" dirty="0"/>
              <a:t> </a:t>
            </a:r>
            <a:r>
              <a:rPr lang="en-US" dirty="0" err="1"/>
              <a:t>på</a:t>
            </a:r>
            <a:r>
              <a:rPr lang="en-US" dirty="0"/>
              <a:t> </a:t>
            </a:r>
            <a:r>
              <a:rPr lang="en-US" dirty="0" err="1"/>
              <a:t>nogle</a:t>
            </a:r>
            <a:r>
              <a:rPr lang="en-US" dirty="0"/>
              <a:t> </a:t>
            </a:r>
            <a:r>
              <a:rPr lang="en-US" dirty="0" err="1"/>
              <a:t>andre</a:t>
            </a:r>
            <a:r>
              <a:rPr lang="en-US" dirty="0"/>
              <a:t> </a:t>
            </a:r>
            <a:r>
              <a:rPr lang="en-US" dirty="0" err="1"/>
              <a:t>områder</a:t>
            </a:r>
            <a:r>
              <a:rPr lang="en-US" dirty="0"/>
              <a:t>?</a:t>
            </a:r>
          </a:p>
          <a:p>
            <a:pPr marL="171450" indent="-171450">
              <a:lnSpc>
                <a:spcPct val="150000"/>
              </a:lnSpc>
              <a:buFont typeface="Arial"/>
              <a:buChar char="•"/>
            </a:pPr>
            <a:r>
              <a:rPr lang="en-US" sz="1800" dirty="0" err="1"/>
              <a:t>Dette</a:t>
            </a:r>
            <a:r>
              <a:rPr lang="en-US" sz="1800" dirty="0"/>
              <a:t> </a:t>
            </a:r>
            <a:r>
              <a:rPr lang="en-US" sz="1800" dirty="0" err="1"/>
              <a:t>skal</a:t>
            </a:r>
            <a:r>
              <a:rPr lang="en-US" sz="1800" dirty="0"/>
              <a:t> </a:t>
            </a:r>
            <a:r>
              <a:rPr lang="en-US" sz="1800" dirty="0" err="1"/>
              <a:t>vendes</a:t>
            </a:r>
            <a:r>
              <a:rPr lang="en-US" sz="1800" dirty="0"/>
              <a:t> </a:t>
            </a:r>
            <a:r>
              <a:rPr lang="en-US" sz="1800" dirty="0" err="1"/>
              <a:t>til</a:t>
            </a:r>
            <a:r>
              <a:rPr lang="en-US" sz="1800" dirty="0"/>
              <a:t> </a:t>
            </a:r>
            <a:r>
              <a:rPr lang="en-US" sz="1800" dirty="0" err="1"/>
              <a:t>en</a:t>
            </a:r>
            <a:r>
              <a:rPr lang="en-US" sz="1800" dirty="0"/>
              <a:t> </a:t>
            </a:r>
            <a:r>
              <a:rPr lang="en-US" sz="1800" dirty="0" err="1"/>
              <a:t>styrke</a:t>
            </a:r>
            <a:r>
              <a:rPr lang="en-US" sz="1800" dirty="0"/>
              <a:t> </a:t>
            </a:r>
            <a:r>
              <a:rPr lang="en-US" sz="1800" dirty="0" err="1"/>
              <a:t>frem</a:t>
            </a:r>
            <a:r>
              <a:rPr lang="en-US" sz="1800" dirty="0"/>
              <a:t> for </a:t>
            </a:r>
            <a:r>
              <a:rPr lang="en-US" sz="1800" dirty="0" err="1"/>
              <a:t>en</a:t>
            </a:r>
            <a:r>
              <a:rPr lang="en-US" sz="1800" dirty="0"/>
              <a:t> </a:t>
            </a:r>
            <a:r>
              <a:rPr lang="en-US" sz="1800" dirty="0" err="1"/>
              <a:t>svaghed</a:t>
            </a:r>
            <a:r>
              <a:rPr lang="en-US" sz="1800" dirty="0"/>
              <a:t> I </a:t>
            </a:r>
            <a:r>
              <a:rPr lang="en-US" sz="1800" dirty="0" err="1"/>
              <a:t>dit</a:t>
            </a:r>
            <a:r>
              <a:rPr lang="en-US" sz="1800" dirty="0"/>
              <a:t> CV</a:t>
            </a:r>
          </a:p>
          <a:p>
            <a:pPr marL="171450" indent="-171450">
              <a:lnSpc>
                <a:spcPct val="150000"/>
              </a:lnSpc>
              <a:buFont typeface="Arial"/>
              <a:buChar char="•"/>
            </a:pPr>
            <a:r>
              <a:rPr lang="en-US" sz="1800" dirty="0" err="1"/>
              <a:t>Øvelse</a:t>
            </a:r>
            <a:r>
              <a:rPr lang="en-US" sz="1800" dirty="0"/>
              <a:t>: </a:t>
            </a:r>
            <a:r>
              <a:rPr lang="en-US" sz="1800" dirty="0" err="1"/>
              <a:t>Skriv</a:t>
            </a:r>
            <a:r>
              <a:rPr lang="en-US" sz="1800" dirty="0"/>
              <a:t> 3 ting </a:t>
            </a:r>
            <a:r>
              <a:rPr lang="en-US" sz="1800" dirty="0" err="1"/>
              <a:t>ned</a:t>
            </a:r>
            <a:r>
              <a:rPr lang="en-US" sz="1800" dirty="0"/>
              <a:t>, </a:t>
            </a:r>
            <a:r>
              <a:rPr lang="en-US" sz="1800" dirty="0" err="1"/>
              <a:t>som</a:t>
            </a:r>
            <a:r>
              <a:rPr lang="en-US" sz="1800" dirty="0"/>
              <a:t> du har </a:t>
            </a:r>
            <a:r>
              <a:rPr lang="en-US" sz="1800" dirty="0" err="1"/>
              <a:t>lært</a:t>
            </a:r>
            <a:r>
              <a:rPr lang="en-US" sz="1800" dirty="0"/>
              <a:t> </a:t>
            </a:r>
            <a:r>
              <a:rPr lang="en-US" sz="1800" dirty="0" err="1"/>
              <a:t>mens</a:t>
            </a:r>
            <a:r>
              <a:rPr lang="en-US" sz="1800" dirty="0"/>
              <a:t> du har </a:t>
            </a:r>
            <a:r>
              <a:rPr lang="en-US" sz="1800" dirty="0" err="1"/>
              <a:t>været</a:t>
            </a:r>
            <a:r>
              <a:rPr lang="en-US" sz="1800" dirty="0"/>
              <a:t> </a:t>
            </a:r>
            <a:r>
              <a:rPr lang="en-US" sz="1800" dirty="0" err="1"/>
              <a:t>Uden</a:t>
            </a:r>
            <a:r>
              <a:rPr lang="en-US" sz="1800" dirty="0"/>
              <a:t> for job </a:t>
            </a:r>
            <a:r>
              <a:rPr lang="en-US" sz="1800" dirty="0" err="1"/>
              <a:t>eller</a:t>
            </a:r>
            <a:r>
              <a:rPr lang="en-US" sz="1800" dirty="0"/>
              <a:t> </a:t>
            </a:r>
            <a:r>
              <a:rPr lang="en-US" sz="1800" dirty="0" err="1"/>
              <a:t>uddannelse</a:t>
            </a:r>
            <a:r>
              <a:rPr lang="en-US" sz="1800" dirty="0"/>
              <a:t>?</a:t>
            </a:r>
          </a:p>
          <a:p>
            <a:pPr marL="171450" indent="-171450">
              <a:lnSpc>
                <a:spcPct val="150000"/>
              </a:lnSpc>
              <a:buFont typeface="Arial"/>
              <a:buChar char="•"/>
            </a:pPr>
            <a:r>
              <a:rPr lang="da-DK" sz="1800" dirty="0"/>
              <a:t>Du opfordres til at sende dit svar med sikker post via e-Boks. Du finder en vejledning til at sende via e-Boks, der hvor du fandt dette </a:t>
            </a:r>
            <a:r>
              <a:rPr lang="da-DK" sz="1800" dirty="0" err="1"/>
              <a:t>Powerpoint</a:t>
            </a:r>
            <a:r>
              <a:rPr lang="da-DK" sz="1800" dirty="0"/>
              <a:t>.</a:t>
            </a:r>
          </a:p>
          <a:p>
            <a:pPr marL="171450" indent="-171450">
              <a:lnSpc>
                <a:spcPct val="150000"/>
              </a:lnSpc>
              <a:buFont typeface="Arial"/>
              <a:buChar char="•"/>
            </a:pPr>
            <a:endParaRPr lang="en-US" sz="1800" dirty="0"/>
          </a:p>
          <a:p>
            <a:pPr>
              <a:lnSpc>
                <a:spcPct val="110000"/>
              </a:lnSpc>
            </a:pPr>
            <a:endParaRPr lang="da-DK" sz="1100" dirty="0"/>
          </a:p>
        </p:txBody>
      </p:sp>
      <p:pic>
        <p:nvPicPr>
          <p:cNvPr id="6" name="Øvelse 2">
            <a:hlinkClick r:id="" action="ppaction://media"/>
            <a:extLst>
              <a:ext uri="{FF2B5EF4-FFF2-40B4-BE49-F238E27FC236}">
                <a16:creationId xmlns:a16="http://schemas.microsoft.com/office/drawing/2014/main" id="{28E9E303-B3DC-4506-B3CD-3C6DAA18E2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8456" y="4516020"/>
            <a:ext cx="487363" cy="487363"/>
          </a:xfrm>
          <a:prstGeom prst="rect">
            <a:avLst/>
          </a:prstGeom>
        </p:spPr>
      </p:pic>
    </p:spTree>
    <p:extLst>
      <p:ext uri="{BB962C8B-B14F-4D97-AF65-F5344CB8AC3E}">
        <p14:creationId xmlns:p14="http://schemas.microsoft.com/office/powerpoint/2010/main" val="2185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A465A-DA5A-478F-803B-5D4DC8F5DBBF}"/>
              </a:ext>
            </a:extLst>
          </p:cNvPr>
          <p:cNvSpPr>
            <a:spLocks noGrp="1"/>
          </p:cNvSpPr>
          <p:nvPr>
            <p:ph type="title"/>
          </p:nvPr>
        </p:nvSpPr>
        <p:spPr>
          <a:xfrm>
            <a:off x="4708586" y="685800"/>
            <a:ext cx="6374097" cy="1151965"/>
          </a:xfrm>
        </p:spPr>
        <p:txBody>
          <a:bodyPr>
            <a:normAutofit/>
          </a:bodyPr>
          <a:lstStyle/>
          <a:p>
            <a:r>
              <a:rPr lang="da-DK"/>
              <a:t>Erhvervserfaring</a:t>
            </a:r>
            <a:endParaRPr lang="da-DK" dirty="0"/>
          </a:p>
        </p:txBody>
      </p:sp>
      <p:pic>
        <p:nvPicPr>
          <p:cNvPr id="4" name="Billede 3" descr="Et billede, der indeholder værelse, mad&#10;&#10;Automatisk genereret beskrivelse">
            <a:extLst>
              <a:ext uri="{FF2B5EF4-FFF2-40B4-BE49-F238E27FC236}">
                <a16:creationId xmlns:a16="http://schemas.microsoft.com/office/drawing/2014/main" id="{00DFE7C8-2F89-4207-8262-BCE502D5C98D}"/>
              </a:ext>
            </a:extLst>
          </p:cNvPr>
          <p:cNvPicPr>
            <a:picLocks noChangeAspect="1"/>
          </p:cNvPicPr>
          <p:nvPr/>
        </p:nvPicPr>
        <p:blipFill rotWithShape="1">
          <a:blip r:embed="rId5"/>
          <a:srcRect l="3764" r="15346" b="-1"/>
          <a:stretch/>
        </p:blipFill>
        <p:spPr>
          <a:xfrm>
            <a:off x="404226" y="1796338"/>
            <a:ext cx="3840480" cy="2160261"/>
          </a:xfrm>
          <a:prstGeom prst="rect">
            <a:avLst/>
          </a:prstGeom>
          <a:ln w="57150" cmpd="thinThick">
            <a:solidFill>
              <a:schemeClr val="bg1">
                <a:lumMod val="50000"/>
              </a:schemeClr>
            </a:solidFill>
            <a:miter lim="800000"/>
          </a:ln>
        </p:spPr>
      </p:pic>
      <p:sp>
        <p:nvSpPr>
          <p:cNvPr id="3" name="Pladsholder til indhold 2">
            <a:extLst>
              <a:ext uri="{FF2B5EF4-FFF2-40B4-BE49-F238E27FC236}">
                <a16:creationId xmlns:a16="http://schemas.microsoft.com/office/drawing/2014/main" id="{D2B8DFA2-5E4F-4D1E-971C-792544CDA4A1}"/>
              </a:ext>
            </a:extLst>
          </p:cNvPr>
          <p:cNvSpPr>
            <a:spLocks noGrp="1"/>
          </p:cNvSpPr>
          <p:nvPr>
            <p:ph sz="quarter" idx="13"/>
          </p:nvPr>
        </p:nvSpPr>
        <p:spPr>
          <a:xfrm>
            <a:off x="4701906" y="1704976"/>
            <a:ext cx="6380777" cy="3669610"/>
          </a:xfrm>
        </p:spPr>
        <p:txBody>
          <a:bodyPr>
            <a:normAutofit/>
          </a:bodyPr>
          <a:lstStyle/>
          <a:p>
            <a:pPr>
              <a:lnSpc>
                <a:spcPct val="110000"/>
              </a:lnSpc>
            </a:pPr>
            <a:r>
              <a:rPr lang="da-DK" sz="1600" dirty="0"/>
              <a:t>Omvendt </a:t>
            </a:r>
            <a:r>
              <a:rPr lang="da-DK" sz="1600" i="1" dirty="0"/>
              <a:t>kronologisk rækkefølge </a:t>
            </a:r>
            <a:r>
              <a:rPr lang="da-DK" sz="1600" dirty="0"/>
              <a:t>(den nyeste erfaring skal stå øverst)</a:t>
            </a:r>
          </a:p>
          <a:p>
            <a:pPr>
              <a:lnSpc>
                <a:spcPct val="110000"/>
              </a:lnSpc>
            </a:pPr>
            <a:r>
              <a:rPr lang="da-DK" sz="1600" dirty="0"/>
              <a:t>Formål: at give overblik for arbejdsgiver</a:t>
            </a:r>
          </a:p>
          <a:p>
            <a:pPr>
              <a:lnSpc>
                <a:spcPct val="110000"/>
              </a:lnSpc>
            </a:pPr>
            <a:r>
              <a:rPr lang="da-DK" sz="1600" dirty="0"/>
              <a:t>Stillingsbetegnelse (f.eks. lagermedarbejder, køkkenmedhjælper, avisbud)</a:t>
            </a:r>
          </a:p>
          <a:p>
            <a:pPr>
              <a:lnSpc>
                <a:spcPct val="110000"/>
              </a:lnSpc>
            </a:pPr>
            <a:r>
              <a:rPr lang="da-DK" sz="1600" dirty="0"/>
              <a:t>Arbejdsplads (f.eks. Føtex, Biltema, Petersen og søn)</a:t>
            </a:r>
          </a:p>
          <a:p>
            <a:pPr>
              <a:lnSpc>
                <a:spcPct val="110000"/>
              </a:lnSpc>
            </a:pPr>
            <a:r>
              <a:rPr lang="da-DK" sz="1600" dirty="0"/>
              <a:t>Periode for ansættelse (f.eks. maj 2014 – august 2016)</a:t>
            </a:r>
          </a:p>
          <a:p>
            <a:pPr>
              <a:lnSpc>
                <a:spcPct val="110000"/>
              </a:lnSpc>
            </a:pPr>
            <a:r>
              <a:rPr lang="da-DK" sz="1600" dirty="0"/>
              <a:t>Kort beskrivelse af arbejdsopgaver (f.eks. Ved tjener: kundeservice, rengøring, varebestilling, kassebetjening)</a:t>
            </a:r>
          </a:p>
          <a:p>
            <a:pPr>
              <a:lnSpc>
                <a:spcPct val="110000"/>
              </a:lnSpc>
            </a:pPr>
            <a:r>
              <a:rPr lang="da-DK" sz="1600" dirty="0"/>
              <a:t>Tilføj gerne virksomhedspraktik mm.</a:t>
            </a:r>
          </a:p>
        </p:txBody>
      </p:sp>
      <p:pic>
        <p:nvPicPr>
          <p:cNvPr id="5" name="Erhvervserfaring">
            <a:hlinkClick r:id="" action="ppaction://media"/>
            <a:extLst>
              <a:ext uri="{FF2B5EF4-FFF2-40B4-BE49-F238E27FC236}">
                <a16:creationId xmlns:a16="http://schemas.microsoft.com/office/drawing/2014/main" id="{0F6BA207-F9E0-49F9-AB6F-6B69070BF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80784" y="1018100"/>
            <a:ext cx="487363" cy="487363"/>
          </a:xfrm>
          <a:prstGeom prst="rect">
            <a:avLst/>
          </a:prstGeom>
        </p:spPr>
      </p:pic>
    </p:spTree>
    <p:extLst>
      <p:ext uri="{BB962C8B-B14F-4D97-AF65-F5344CB8AC3E}">
        <p14:creationId xmlns:p14="http://schemas.microsoft.com/office/powerpoint/2010/main" val="281675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B7BF9-A2C4-41CE-A4AF-AD8687A4B1E8}"/>
              </a:ext>
            </a:extLst>
          </p:cNvPr>
          <p:cNvSpPr>
            <a:spLocks noGrp="1"/>
          </p:cNvSpPr>
          <p:nvPr>
            <p:ph type="title"/>
          </p:nvPr>
        </p:nvSpPr>
        <p:spPr/>
        <p:txBody>
          <a:bodyPr/>
          <a:lstStyle/>
          <a:p>
            <a:r>
              <a:rPr lang="da-DK"/>
              <a:t>Eksempel - erhvervserfaring</a:t>
            </a:r>
            <a:endParaRPr lang="da-DK" dirty="0"/>
          </a:p>
        </p:txBody>
      </p:sp>
      <p:sp>
        <p:nvSpPr>
          <p:cNvPr id="3" name="Pladsholder til indhold 2">
            <a:extLst>
              <a:ext uri="{FF2B5EF4-FFF2-40B4-BE49-F238E27FC236}">
                <a16:creationId xmlns:a16="http://schemas.microsoft.com/office/drawing/2014/main" id="{1E988325-3FFB-4BF3-95EE-4ADCFB140651}"/>
              </a:ext>
            </a:extLst>
          </p:cNvPr>
          <p:cNvSpPr>
            <a:spLocks noGrp="1"/>
          </p:cNvSpPr>
          <p:nvPr>
            <p:ph sz="quarter" idx="13"/>
          </p:nvPr>
        </p:nvSpPr>
        <p:spPr/>
        <p:txBody>
          <a:bodyPr>
            <a:normAutofit/>
          </a:bodyPr>
          <a:lstStyle/>
          <a:p>
            <a:pPr marL="0" indent="0">
              <a:buNone/>
            </a:pPr>
            <a:r>
              <a:rPr lang="da-DK" sz="2400" dirty="0"/>
              <a:t>2015 - 2017	Pædagogmedhjælper, Daginstitutionen Smut</a:t>
            </a:r>
          </a:p>
          <a:p>
            <a:pPr lvl="1"/>
            <a:r>
              <a:rPr lang="da-DK" sz="2000" dirty="0"/>
              <a:t>	Pædagogisk arbejde med børnene og samtale/samarbejde med forældrene</a:t>
            </a:r>
          </a:p>
          <a:p>
            <a:endParaRPr lang="da-DK" sz="2400" dirty="0"/>
          </a:p>
          <a:p>
            <a:pPr marL="0" indent="0">
              <a:buNone/>
            </a:pPr>
            <a:r>
              <a:rPr lang="da-DK" sz="2400" dirty="0"/>
              <a:t>2013 - 2015	Servicemedarbejder, Rema 1000</a:t>
            </a:r>
          </a:p>
          <a:p>
            <a:pPr lvl="1"/>
            <a:r>
              <a:rPr lang="da-DK" sz="2000" dirty="0"/>
              <a:t>	Kundebetjening, opfyldning af varer, rengøring</a:t>
            </a:r>
          </a:p>
        </p:txBody>
      </p:sp>
      <p:pic>
        <p:nvPicPr>
          <p:cNvPr id="4" name="Billede 3" descr="Et billede, der indeholder tegning&#10;&#10;Automatisk genereret beskrivelse">
            <a:extLst>
              <a:ext uri="{FF2B5EF4-FFF2-40B4-BE49-F238E27FC236}">
                <a16:creationId xmlns:a16="http://schemas.microsoft.com/office/drawing/2014/main" id="{8573D487-679B-43FF-B514-B242632D0FAB}"/>
              </a:ext>
            </a:extLst>
          </p:cNvPr>
          <p:cNvPicPr>
            <a:picLocks noChangeAspect="1"/>
          </p:cNvPicPr>
          <p:nvPr/>
        </p:nvPicPr>
        <p:blipFill>
          <a:blip r:embed="rId4"/>
          <a:stretch>
            <a:fillRect/>
          </a:stretch>
        </p:blipFill>
        <p:spPr>
          <a:xfrm>
            <a:off x="8334375" y="4216400"/>
            <a:ext cx="2778125" cy="1190625"/>
          </a:xfrm>
          <a:prstGeom prst="rect">
            <a:avLst/>
          </a:prstGeom>
        </p:spPr>
      </p:pic>
      <p:pic>
        <p:nvPicPr>
          <p:cNvPr id="5" name="eks erfaring">
            <a:hlinkClick r:id="" action="ppaction://media"/>
            <a:extLst>
              <a:ext uri="{FF2B5EF4-FFF2-40B4-BE49-F238E27FC236}">
                <a16:creationId xmlns:a16="http://schemas.microsoft.com/office/drawing/2014/main" id="{996090D5-5FF6-45E6-8F1E-C17DEED29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245" y="1787274"/>
            <a:ext cx="487363" cy="487363"/>
          </a:xfrm>
          <a:prstGeom prst="rect">
            <a:avLst/>
          </a:prstGeom>
        </p:spPr>
      </p:pic>
    </p:spTree>
    <p:extLst>
      <p:ext uri="{BB962C8B-B14F-4D97-AF65-F5344CB8AC3E}">
        <p14:creationId xmlns:p14="http://schemas.microsoft.com/office/powerpoint/2010/main" val="121706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E7B508-0E63-4934-9679-204E65F1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B73FCA92-E3F8-4767-BBFA-AC5E7C799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5" name="Billede 4" descr="Et billede, der indeholder tegning&#10;&#10;Automatisk genereret beskrivelse">
            <a:extLst>
              <a:ext uri="{FF2B5EF4-FFF2-40B4-BE49-F238E27FC236}">
                <a16:creationId xmlns:a16="http://schemas.microsoft.com/office/drawing/2014/main" id="{F1AF1FD5-86F9-4AAB-918B-DE57CC93C69D}"/>
              </a:ext>
            </a:extLst>
          </p:cNvPr>
          <p:cNvPicPr>
            <a:picLocks noChangeAspect="1"/>
          </p:cNvPicPr>
          <p:nvPr/>
        </p:nvPicPr>
        <p:blipFill>
          <a:blip r:embed="rId6"/>
          <a:stretch>
            <a:fillRect/>
          </a:stretch>
        </p:blipFill>
        <p:spPr>
          <a:xfrm>
            <a:off x="8021754" y="771137"/>
            <a:ext cx="3218106" cy="4853536"/>
          </a:xfrm>
          <a:prstGeom prst="rect">
            <a:avLst/>
          </a:prstGeom>
          <a:ln>
            <a:noFill/>
          </a:ln>
        </p:spPr>
      </p:pic>
      <p:sp>
        <p:nvSpPr>
          <p:cNvPr id="14" name="Freeform 9">
            <a:extLst>
              <a:ext uri="{FF2B5EF4-FFF2-40B4-BE49-F238E27FC236}">
                <a16:creationId xmlns:a16="http://schemas.microsoft.com/office/drawing/2014/main" id="{59D01F86-26B0-402D-9903-3842C88EF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2993F4C1-07DE-4BDD-89D6-3C4E8CC43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D6C07744-C8B4-414A-B07F-421C6223F018}"/>
              </a:ext>
            </a:extLst>
          </p:cNvPr>
          <p:cNvSpPr>
            <a:spLocks noGrp="1"/>
          </p:cNvSpPr>
          <p:nvPr>
            <p:ph type="title"/>
          </p:nvPr>
        </p:nvSpPr>
        <p:spPr>
          <a:xfrm>
            <a:off x="685799" y="690479"/>
            <a:ext cx="6382699" cy="1146825"/>
          </a:xfrm>
        </p:spPr>
        <p:txBody>
          <a:bodyPr>
            <a:normAutofit/>
          </a:bodyPr>
          <a:lstStyle/>
          <a:p>
            <a:r>
              <a:rPr lang="da-DK" sz="3800">
                <a:solidFill>
                  <a:schemeClr val="bg1"/>
                </a:solidFill>
              </a:rPr>
              <a:t>Hvad gøre jeg hvis jeg ingen erhvervserfaring har?</a:t>
            </a:r>
          </a:p>
        </p:txBody>
      </p:sp>
      <p:sp>
        <p:nvSpPr>
          <p:cNvPr id="3" name="Pladsholder til indhold 2">
            <a:extLst>
              <a:ext uri="{FF2B5EF4-FFF2-40B4-BE49-F238E27FC236}">
                <a16:creationId xmlns:a16="http://schemas.microsoft.com/office/drawing/2014/main" id="{D706EEBE-25A2-48C4-8D99-945EAC3A188A}"/>
              </a:ext>
            </a:extLst>
          </p:cNvPr>
          <p:cNvSpPr>
            <a:spLocks noGrp="1"/>
          </p:cNvSpPr>
          <p:nvPr>
            <p:ph sz="quarter" idx="13"/>
          </p:nvPr>
        </p:nvSpPr>
        <p:spPr>
          <a:xfrm>
            <a:off x="685800" y="2063395"/>
            <a:ext cx="6382697" cy="3446103"/>
          </a:xfrm>
        </p:spPr>
        <p:txBody>
          <a:bodyPr>
            <a:normAutofit/>
          </a:bodyPr>
          <a:lstStyle/>
          <a:p>
            <a:pPr>
              <a:lnSpc>
                <a:spcPct val="110000"/>
              </a:lnSpc>
            </a:pPr>
            <a:r>
              <a:rPr lang="da-DK" sz="1500" dirty="0">
                <a:solidFill>
                  <a:schemeClr val="bg1"/>
                </a:solidFill>
              </a:rPr>
              <a:t>Hvis du ingen erhvervserfaring har er det særligt vigtigt, at du uddyber dine kompetencer i dit CV</a:t>
            </a:r>
          </a:p>
          <a:p>
            <a:pPr>
              <a:lnSpc>
                <a:spcPct val="110000"/>
              </a:lnSpc>
            </a:pPr>
            <a:r>
              <a:rPr lang="da-DK" sz="1500" dirty="0">
                <a:solidFill>
                  <a:schemeClr val="bg1"/>
                </a:solidFill>
              </a:rPr>
              <a:t>Du skal beskrive grundigt hvad du er dygtig til, og hvorfor de alligevel skal ansætte dig</a:t>
            </a:r>
          </a:p>
          <a:p>
            <a:pPr>
              <a:lnSpc>
                <a:spcPct val="110000"/>
              </a:lnSpc>
            </a:pPr>
            <a:r>
              <a:rPr lang="da-DK" sz="1500" dirty="0">
                <a:solidFill>
                  <a:schemeClr val="bg1"/>
                </a:solidFill>
              </a:rPr>
              <a:t>Du kan med fordel gøre ekstra meget ud af din faglige profil</a:t>
            </a:r>
          </a:p>
          <a:p>
            <a:pPr>
              <a:lnSpc>
                <a:spcPct val="110000"/>
              </a:lnSpc>
            </a:pPr>
            <a:r>
              <a:rPr lang="da-DK" sz="1500" dirty="0">
                <a:solidFill>
                  <a:schemeClr val="bg1"/>
                </a:solidFill>
              </a:rPr>
              <a:t>Du kan med fordel sætte afsnittet ”uddannelse” før afsnittet ”erhvervserfaring”</a:t>
            </a:r>
          </a:p>
          <a:p>
            <a:pPr>
              <a:lnSpc>
                <a:spcPct val="110000"/>
              </a:lnSpc>
            </a:pPr>
            <a:r>
              <a:rPr lang="da-DK" sz="1500" dirty="0">
                <a:solidFill>
                  <a:schemeClr val="bg1"/>
                </a:solidFill>
              </a:rPr>
              <a:t>Du kan med fordel lave et afsnit i CV’et som kun omhandler dine styrker</a:t>
            </a:r>
          </a:p>
          <a:p>
            <a:pPr>
              <a:lnSpc>
                <a:spcPct val="110000"/>
              </a:lnSpc>
            </a:pPr>
            <a:r>
              <a:rPr lang="da-DK" sz="1500" dirty="0">
                <a:solidFill>
                  <a:schemeClr val="bg1"/>
                </a:solidFill>
              </a:rPr>
              <a:t>Du kan med fordel komme med eksempler fra alt hvad du kan komme i tanke om at anden erfaring du har haft gennem livet</a:t>
            </a:r>
          </a:p>
        </p:txBody>
      </p:sp>
      <p:pic>
        <p:nvPicPr>
          <p:cNvPr id="4" name="ingen erfaring">
            <a:hlinkClick r:id="" action="ppaction://media"/>
            <a:extLst>
              <a:ext uri="{FF2B5EF4-FFF2-40B4-BE49-F238E27FC236}">
                <a16:creationId xmlns:a16="http://schemas.microsoft.com/office/drawing/2014/main" id="{06A7F872-4B2E-45A6-8C57-7C13E1A655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19677" y="1537314"/>
            <a:ext cx="487363" cy="487363"/>
          </a:xfrm>
          <a:prstGeom prst="rect">
            <a:avLst/>
          </a:prstGeom>
        </p:spPr>
      </p:pic>
    </p:spTree>
    <p:extLst>
      <p:ext uri="{BB962C8B-B14F-4D97-AF65-F5344CB8AC3E}">
        <p14:creationId xmlns:p14="http://schemas.microsoft.com/office/powerpoint/2010/main" val="28945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03B141C-3BFE-4568-A541-2F3E602158FD}"/>
              </a:ext>
            </a:extLst>
          </p:cNvPr>
          <p:cNvPicPr>
            <a:picLocks noChangeAspect="1"/>
          </p:cNvPicPr>
          <p:nvPr/>
        </p:nvPicPr>
        <p:blipFill rotWithShape="1">
          <a:blip r:embed="rId5"/>
          <a:srcRect t="27196" r="9091" b="3467"/>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BDC81281-C11D-4E00-8FBA-06356AA3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3067" y="613608"/>
            <a:ext cx="8044107" cy="5638800"/>
          </a:xfrm>
          <a:custGeom>
            <a:avLst/>
            <a:gdLst/>
            <a:ahLst/>
            <a:cxnLst/>
            <a:rect l="l" t="t" r="r" b="b"/>
            <a:pathLst>
              <a:path w="8044107" h="5638800">
                <a:moveTo>
                  <a:pt x="8044107" y="0"/>
                </a:moveTo>
                <a:lnTo>
                  <a:pt x="8044107"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E0DC230-4E13-4883-B868-F5E279959EFE}"/>
              </a:ext>
            </a:extLst>
          </p:cNvPr>
          <p:cNvSpPr>
            <a:spLocks noGrp="1"/>
          </p:cNvSpPr>
          <p:nvPr>
            <p:ph type="title"/>
          </p:nvPr>
        </p:nvSpPr>
        <p:spPr>
          <a:xfrm rot="21420000">
            <a:off x="486113" y="1220999"/>
            <a:ext cx="6851188" cy="1151965"/>
          </a:xfrm>
        </p:spPr>
        <p:txBody>
          <a:bodyPr>
            <a:normAutofit/>
          </a:bodyPr>
          <a:lstStyle/>
          <a:p>
            <a:r>
              <a:rPr lang="da-DK" dirty="0">
                <a:solidFill>
                  <a:schemeClr val="bg1"/>
                </a:solidFill>
              </a:rPr>
              <a:t>Uddannelse/kurser</a:t>
            </a:r>
          </a:p>
        </p:txBody>
      </p:sp>
      <p:sp>
        <p:nvSpPr>
          <p:cNvPr id="3" name="Pladsholder til indhold 2">
            <a:extLst>
              <a:ext uri="{FF2B5EF4-FFF2-40B4-BE49-F238E27FC236}">
                <a16:creationId xmlns:a16="http://schemas.microsoft.com/office/drawing/2014/main" id="{7ECD8E26-6AB7-4717-AAEA-6476A1B728F5}"/>
              </a:ext>
            </a:extLst>
          </p:cNvPr>
          <p:cNvSpPr>
            <a:spLocks noGrp="1"/>
          </p:cNvSpPr>
          <p:nvPr>
            <p:ph sz="quarter" idx="13"/>
          </p:nvPr>
        </p:nvSpPr>
        <p:spPr>
          <a:xfrm rot="21420000">
            <a:off x="587206" y="2448453"/>
            <a:ext cx="6859199" cy="2944652"/>
          </a:xfrm>
        </p:spPr>
        <p:txBody>
          <a:bodyPr>
            <a:normAutofit/>
          </a:bodyPr>
          <a:lstStyle/>
          <a:p>
            <a:pPr>
              <a:lnSpc>
                <a:spcPct val="150000"/>
              </a:lnSpc>
            </a:pPr>
            <a:r>
              <a:rPr lang="da-DK" sz="1800" dirty="0">
                <a:solidFill>
                  <a:schemeClr val="bg1"/>
                </a:solidFill>
              </a:rPr>
              <a:t>Omvendt </a:t>
            </a:r>
            <a:r>
              <a:rPr lang="da-DK" sz="1800" i="1" dirty="0">
                <a:solidFill>
                  <a:schemeClr val="bg1"/>
                </a:solidFill>
              </a:rPr>
              <a:t>kronologisk rækkefølge  </a:t>
            </a:r>
            <a:r>
              <a:rPr lang="da-DK" sz="1800" dirty="0">
                <a:solidFill>
                  <a:schemeClr val="bg1"/>
                </a:solidFill>
              </a:rPr>
              <a:t>(den nyeste uddannelse skal stå øverst)</a:t>
            </a:r>
          </a:p>
          <a:p>
            <a:pPr>
              <a:lnSpc>
                <a:spcPct val="150000"/>
              </a:lnSpc>
            </a:pPr>
            <a:r>
              <a:rPr lang="da-DK" sz="1800" dirty="0">
                <a:solidFill>
                  <a:schemeClr val="bg1"/>
                </a:solidFill>
              </a:rPr>
              <a:t>Man kan med fordel skrive en uddannelse på, selvom den ikke er færdiggjort</a:t>
            </a:r>
          </a:p>
          <a:p>
            <a:pPr lvl="1">
              <a:lnSpc>
                <a:spcPct val="150000"/>
              </a:lnSpc>
            </a:pPr>
            <a:r>
              <a:rPr lang="da-DK" dirty="0">
                <a:solidFill>
                  <a:schemeClr val="bg1"/>
                </a:solidFill>
              </a:rPr>
              <a:t>Dette viser arbejdergiver, hvad du har lavet i denne periode</a:t>
            </a:r>
          </a:p>
        </p:txBody>
      </p:sp>
      <p:pic>
        <p:nvPicPr>
          <p:cNvPr id="5" name="Uddannelse">
            <a:hlinkClick r:id="" action="ppaction://media"/>
            <a:extLst>
              <a:ext uri="{FF2B5EF4-FFF2-40B4-BE49-F238E27FC236}">
                <a16:creationId xmlns:a16="http://schemas.microsoft.com/office/drawing/2014/main" id="{3FEEF304-C4E6-43AF-B933-2E2C538DCE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3325" y="1057746"/>
            <a:ext cx="487363" cy="487363"/>
          </a:xfrm>
          <a:prstGeom prst="rect">
            <a:avLst/>
          </a:prstGeom>
        </p:spPr>
      </p:pic>
    </p:spTree>
    <p:extLst>
      <p:ext uri="{BB962C8B-B14F-4D97-AF65-F5344CB8AC3E}">
        <p14:creationId xmlns:p14="http://schemas.microsoft.com/office/powerpoint/2010/main" val="148298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C90836-5ADB-4D63-A39D-D9BC0E10B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EC076BC1-44A9-43BA-9FA0-93D9F5636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9">
            <a:extLst>
              <a:ext uri="{FF2B5EF4-FFF2-40B4-BE49-F238E27FC236}">
                <a16:creationId xmlns:a16="http://schemas.microsoft.com/office/drawing/2014/main" id="{10EBC408-9E16-4483-93FA-BB4E0D06D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1DAA8918-7760-46BA-B19F-9818085CB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DB46DD9E-9B39-42ED-9922-877AB3E8A745}"/>
              </a:ext>
            </a:extLst>
          </p:cNvPr>
          <p:cNvSpPr>
            <a:spLocks noGrp="1"/>
          </p:cNvSpPr>
          <p:nvPr>
            <p:ph type="title"/>
          </p:nvPr>
        </p:nvSpPr>
        <p:spPr>
          <a:xfrm>
            <a:off x="685802" y="685800"/>
            <a:ext cx="3381946" cy="4846967"/>
          </a:xfrm>
        </p:spPr>
        <p:txBody>
          <a:bodyPr>
            <a:normAutofit/>
          </a:bodyPr>
          <a:lstStyle/>
          <a:p>
            <a:r>
              <a:rPr lang="da-DK" sz="4800">
                <a:solidFill>
                  <a:srgbClr val="FFFFFF"/>
                </a:solidFill>
              </a:rPr>
              <a:t>Program</a:t>
            </a:r>
          </a:p>
        </p:txBody>
      </p:sp>
      <p:graphicFrame>
        <p:nvGraphicFramePr>
          <p:cNvPr id="5" name="Pladsholder til indhold 2">
            <a:extLst>
              <a:ext uri="{FF2B5EF4-FFF2-40B4-BE49-F238E27FC236}">
                <a16:creationId xmlns:a16="http://schemas.microsoft.com/office/drawing/2014/main" id="{23C8C0A5-8DB7-402F-9DC3-B83192FD8971}"/>
              </a:ext>
            </a:extLst>
          </p:cNvPr>
          <p:cNvGraphicFramePr>
            <a:graphicFrameLocks noGrp="1"/>
          </p:cNvGraphicFramePr>
          <p:nvPr>
            <p:ph sz="quarter" idx="13"/>
            <p:extLst>
              <p:ext uri="{D42A27DB-BD31-4B8C-83A1-F6EECF244321}">
                <p14:modId xmlns:p14="http://schemas.microsoft.com/office/powerpoint/2010/main" val="1899098200"/>
              </p:ext>
            </p:extLst>
          </p:nvPr>
        </p:nvGraphicFramePr>
        <p:xfrm>
          <a:off x="5114925" y="685800"/>
          <a:ext cx="5938839" cy="5181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rogram">
            <a:hlinkClick r:id="" action="ppaction://media"/>
            <a:extLst>
              <a:ext uri="{FF2B5EF4-FFF2-40B4-BE49-F238E27FC236}">
                <a16:creationId xmlns:a16="http://schemas.microsoft.com/office/drawing/2014/main" id="{3BD5F23E-3922-4D2E-A540-C89E4E7BE46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5" y="3708308"/>
            <a:ext cx="487363" cy="487363"/>
          </a:xfrm>
          <a:prstGeom prst="rect">
            <a:avLst/>
          </a:prstGeom>
        </p:spPr>
      </p:pic>
    </p:spTree>
    <p:extLst>
      <p:ext uri="{BB962C8B-B14F-4D97-AF65-F5344CB8AC3E}">
        <p14:creationId xmlns:p14="http://schemas.microsoft.com/office/powerpoint/2010/main" val="179501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3B13F01-8864-4B6F-800F-9179DA15D3A6}"/>
              </a:ext>
            </a:extLst>
          </p:cNvPr>
          <p:cNvPicPr>
            <a:picLocks noChangeAspect="1"/>
          </p:cNvPicPr>
          <p:nvPr/>
        </p:nvPicPr>
        <p:blipFill rotWithShape="1">
          <a:blip r:embed="rId5"/>
          <a:srcRect t="28750" r="9091" b="1913"/>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BDC81281-C11D-4E00-8FBA-06356AA3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3067" y="613608"/>
            <a:ext cx="8044107" cy="5638800"/>
          </a:xfrm>
          <a:custGeom>
            <a:avLst/>
            <a:gdLst/>
            <a:ahLst/>
            <a:cxnLst/>
            <a:rect l="l" t="t" r="r" b="b"/>
            <a:pathLst>
              <a:path w="8044107" h="5638800">
                <a:moveTo>
                  <a:pt x="8044107" y="0"/>
                </a:moveTo>
                <a:lnTo>
                  <a:pt x="8044107"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E8084F64-7583-46D8-82F6-AEC314F6D56A}"/>
              </a:ext>
            </a:extLst>
          </p:cNvPr>
          <p:cNvSpPr>
            <a:spLocks noGrp="1"/>
          </p:cNvSpPr>
          <p:nvPr>
            <p:ph type="title"/>
          </p:nvPr>
        </p:nvSpPr>
        <p:spPr>
          <a:xfrm rot="21420000">
            <a:off x="486113" y="1220999"/>
            <a:ext cx="6851188" cy="1151965"/>
          </a:xfrm>
        </p:spPr>
        <p:txBody>
          <a:bodyPr>
            <a:normAutofit/>
          </a:bodyPr>
          <a:lstStyle/>
          <a:p>
            <a:r>
              <a:rPr lang="da-DK" sz="3800">
                <a:solidFill>
                  <a:schemeClr val="bg1"/>
                </a:solidFill>
              </a:rPr>
              <a:t>Eksempel – uddannelse/kurser</a:t>
            </a:r>
          </a:p>
        </p:txBody>
      </p:sp>
      <p:sp>
        <p:nvSpPr>
          <p:cNvPr id="3" name="Pladsholder til indhold 2">
            <a:extLst>
              <a:ext uri="{FF2B5EF4-FFF2-40B4-BE49-F238E27FC236}">
                <a16:creationId xmlns:a16="http://schemas.microsoft.com/office/drawing/2014/main" id="{9F9E038B-6623-4A06-9054-4E0592695218}"/>
              </a:ext>
            </a:extLst>
          </p:cNvPr>
          <p:cNvSpPr>
            <a:spLocks noGrp="1"/>
          </p:cNvSpPr>
          <p:nvPr>
            <p:ph sz="quarter" idx="13"/>
          </p:nvPr>
        </p:nvSpPr>
        <p:spPr>
          <a:xfrm rot="21420000">
            <a:off x="604253" y="2448006"/>
            <a:ext cx="6859199" cy="3596112"/>
          </a:xfrm>
        </p:spPr>
        <p:txBody>
          <a:bodyPr>
            <a:normAutofit/>
          </a:bodyPr>
          <a:lstStyle/>
          <a:p>
            <a:pPr marL="0" indent="0">
              <a:lnSpc>
                <a:spcPct val="150000"/>
              </a:lnSpc>
              <a:buNone/>
            </a:pPr>
            <a:r>
              <a:rPr lang="da-DK" sz="1700" dirty="0">
                <a:solidFill>
                  <a:schemeClr val="bg1"/>
                </a:solidFill>
              </a:rPr>
              <a:t>Uddannelse</a:t>
            </a:r>
          </a:p>
          <a:p>
            <a:pPr marL="0" indent="0">
              <a:lnSpc>
                <a:spcPct val="150000"/>
              </a:lnSpc>
              <a:buNone/>
            </a:pPr>
            <a:r>
              <a:rPr lang="da-DK" sz="1700" dirty="0">
                <a:solidFill>
                  <a:schemeClr val="bg1"/>
                </a:solidFill>
              </a:rPr>
              <a:t>2018 – 2020	Kokkeuddannelsen, EUC Nord, Hjørring</a:t>
            </a:r>
          </a:p>
          <a:p>
            <a:pPr marL="0" indent="0">
              <a:lnSpc>
                <a:spcPct val="150000"/>
              </a:lnSpc>
              <a:buNone/>
            </a:pPr>
            <a:r>
              <a:rPr lang="da-DK" sz="1700" dirty="0">
                <a:solidFill>
                  <a:schemeClr val="bg1"/>
                </a:solidFill>
              </a:rPr>
              <a:t>2016 – 2017	Detailhandel, EUC Nord, Hjørring</a:t>
            </a:r>
          </a:p>
          <a:p>
            <a:pPr marL="0" indent="0">
              <a:lnSpc>
                <a:spcPct val="150000"/>
              </a:lnSpc>
              <a:buNone/>
            </a:pPr>
            <a:r>
              <a:rPr lang="da-DK" sz="1700" dirty="0">
                <a:solidFill>
                  <a:schemeClr val="bg1"/>
                </a:solidFill>
              </a:rPr>
              <a:t>2014 - 2016	HF, Nørresundby Gymnasium </a:t>
            </a:r>
          </a:p>
          <a:p>
            <a:pPr marL="0" indent="0">
              <a:lnSpc>
                <a:spcPct val="150000"/>
              </a:lnSpc>
              <a:buNone/>
            </a:pPr>
            <a:endParaRPr lang="da-DK" sz="1700" dirty="0">
              <a:solidFill>
                <a:schemeClr val="bg1"/>
              </a:solidFill>
            </a:endParaRPr>
          </a:p>
          <a:p>
            <a:pPr marL="0" indent="0">
              <a:lnSpc>
                <a:spcPct val="150000"/>
              </a:lnSpc>
              <a:buNone/>
            </a:pPr>
            <a:r>
              <a:rPr lang="da-DK" sz="1700" dirty="0">
                <a:solidFill>
                  <a:schemeClr val="bg1"/>
                </a:solidFill>
              </a:rPr>
              <a:t>Kurser</a:t>
            </a:r>
          </a:p>
          <a:p>
            <a:pPr marL="0" indent="0">
              <a:lnSpc>
                <a:spcPct val="150000"/>
              </a:lnSpc>
              <a:buNone/>
            </a:pPr>
            <a:r>
              <a:rPr lang="da-DK" sz="1700" dirty="0">
                <a:solidFill>
                  <a:schemeClr val="bg1"/>
                </a:solidFill>
              </a:rPr>
              <a:t>2017 - 2017	Hygiejne Bevis, EUC Nord Hjørring</a:t>
            </a:r>
          </a:p>
          <a:p>
            <a:pPr>
              <a:lnSpc>
                <a:spcPct val="110000"/>
              </a:lnSpc>
            </a:pPr>
            <a:endParaRPr lang="da-DK" sz="1700" dirty="0">
              <a:solidFill>
                <a:schemeClr val="bg1"/>
              </a:solidFill>
            </a:endParaRPr>
          </a:p>
        </p:txBody>
      </p:sp>
      <p:pic>
        <p:nvPicPr>
          <p:cNvPr id="5" name="eks uddannelse">
            <a:hlinkClick r:id="" action="ppaction://media"/>
            <a:extLst>
              <a:ext uri="{FF2B5EF4-FFF2-40B4-BE49-F238E27FC236}">
                <a16:creationId xmlns:a16="http://schemas.microsoft.com/office/drawing/2014/main" id="{33265B98-DDBC-49F8-8335-8998472225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0485" y="913765"/>
            <a:ext cx="487363" cy="487363"/>
          </a:xfrm>
          <a:prstGeom prst="rect">
            <a:avLst/>
          </a:prstGeom>
        </p:spPr>
      </p:pic>
    </p:spTree>
    <p:extLst>
      <p:ext uri="{BB962C8B-B14F-4D97-AF65-F5344CB8AC3E}">
        <p14:creationId xmlns:p14="http://schemas.microsoft.com/office/powerpoint/2010/main" val="11994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43029E-864B-4714-ABA6-380DB438AD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FE2D5FDF-F93F-4023-8572-8F5C5681E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4" name="Billede 3" descr="Et billede, der indeholder bord&#10;&#10;Automatisk genereret beskrivelse">
            <a:extLst>
              <a:ext uri="{FF2B5EF4-FFF2-40B4-BE49-F238E27FC236}">
                <a16:creationId xmlns:a16="http://schemas.microsoft.com/office/drawing/2014/main" id="{3356A974-5EB6-4DB9-A6B2-EC46989F53DA}"/>
              </a:ext>
            </a:extLst>
          </p:cNvPr>
          <p:cNvPicPr>
            <a:picLocks noChangeAspect="1"/>
          </p:cNvPicPr>
          <p:nvPr/>
        </p:nvPicPr>
        <p:blipFill rotWithShape="1">
          <a:blip r:embed="rId6"/>
          <a:srcRect l="30502" r="34425" b="-2"/>
          <a:stretch/>
        </p:blipFill>
        <p:spPr>
          <a:xfrm>
            <a:off x="7793391" y="234347"/>
            <a:ext cx="3680817" cy="5903415"/>
          </a:xfrm>
          <a:prstGeom prst="rect">
            <a:avLst/>
          </a:prstGeom>
          <a:ln>
            <a:noFill/>
          </a:ln>
        </p:spPr>
      </p:pic>
      <p:sp>
        <p:nvSpPr>
          <p:cNvPr id="13" name="Freeform 9">
            <a:extLst>
              <a:ext uri="{FF2B5EF4-FFF2-40B4-BE49-F238E27FC236}">
                <a16:creationId xmlns:a16="http://schemas.microsoft.com/office/drawing/2014/main" id="{7F366C95-23FD-48EB-93B2-CDC6F4659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87036EB6-E36B-48FB-91CA-B79B82E13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10F2C44-2330-4796-B0D4-FA8D577E7792}"/>
              </a:ext>
            </a:extLst>
          </p:cNvPr>
          <p:cNvSpPr>
            <a:spLocks noGrp="1"/>
          </p:cNvSpPr>
          <p:nvPr>
            <p:ph type="title"/>
          </p:nvPr>
        </p:nvSpPr>
        <p:spPr>
          <a:xfrm>
            <a:off x="685799" y="690479"/>
            <a:ext cx="6382699" cy="1146825"/>
          </a:xfrm>
        </p:spPr>
        <p:txBody>
          <a:bodyPr>
            <a:normAutofit/>
          </a:bodyPr>
          <a:lstStyle/>
          <a:p>
            <a:r>
              <a:rPr lang="da-DK" dirty="0">
                <a:solidFill>
                  <a:schemeClr val="bg1"/>
                </a:solidFill>
              </a:rPr>
              <a:t>Anden erfaring</a:t>
            </a:r>
          </a:p>
        </p:txBody>
      </p:sp>
      <p:sp>
        <p:nvSpPr>
          <p:cNvPr id="3" name="Pladsholder til indhold 2">
            <a:extLst>
              <a:ext uri="{FF2B5EF4-FFF2-40B4-BE49-F238E27FC236}">
                <a16:creationId xmlns:a16="http://schemas.microsoft.com/office/drawing/2014/main" id="{567CAAC7-3C47-45C2-A876-816555220E35}"/>
              </a:ext>
            </a:extLst>
          </p:cNvPr>
          <p:cNvSpPr>
            <a:spLocks noGrp="1"/>
          </p:cNvSpPr>
          <p:nvPr>
            <p:ph sz="quarter" idx="13"/>
          </p:nvPr>
        </p:nvSpPr>
        <p:spPr>
          <a:xfrm>
            <a:off x="685800" y="2063395"/>
            <a:ext cx="6382697" cy="3446103"/>
          </a:xfrm>
        </p:spPr>
        <p:txBody>
          <a:bodyPr>
            <a:normAutofit/>
          </a:bodyPr>
          <a:lstStyle/>
          <a:p>
            <a:pPr lvl="0">
              <a:lnSpc>
                <a:spcPct val="150000"/>
              </a:lnSpc>
            </a:pPr>
            <a:r>
              <a:rPr lang="da-DK" dirty="0">
                <a:solidFill>
                  <a:schemeClr val="bg1"/>
                </a:solidFill>
              </a:rPr>
              <a:t>Valgfrit afsnit, kan undlades, hvis der ikke er noget relevant</a:t>
            </a:r>
            <a:endParaRPr lang="en-US" dirty="0">
              <a:solidFill>
                <a:schemeClr val="bg1"/>
              </a:solidFill>
            </a:endParaRPr>
          </a:p>
          <a:p>
            <a:pPr lvl="0">
              <a:lnSpc>
                <a:spcPct val="150000"/>
              </a:lnSpc>
            </a:pPr>
            <a:r>
              <a:rPr lang="da-DK" dirty="0">
                <a:solidFill>
                  <a:schemeClr val="bg1"/>
                </a:solidFill>
              </a:rPr>
              <a:t>F.eks. Hvis man har været fodboldtræner, eller har lavet andet frivilligt arbejde</a:t>
            </a:r>
          </a:p>
          <a:p>
            <a:pPr lvl="0">
              <a:lnSpc>
                <a:spcPct val="150000"/>
              </a:lnSpc>
            </a:pPr>
            <a:r>
              <a:rPr lang="da-DK" dirty="0">
                <a:solidFill>
                  <a:schemeClr val="bg1"/>
                </a:solidFill>
              </a:rPr>
              <a:t>Dette skrives på CV’et ligesom erhvervserfaring</a:t>
            </a:r>
            <a:endParaRPr lang="en-US" dirty="0">
              <a:solidFill>
                <a:schemeClr val="bg1"/>
              </a:solidFill>
            </a:endParaRPr>
          </a:p>
        </p:txBody>
      </p:sp>
      <p:pic>
        <p:nvPicPr>
          <p:cNvPr id="5" name="Anden erfaring">
            <a:hlinkClick r:id="" action="ppaction://media"/>
            <a:extLst>
              <a:ext uri="{FF2B5EF4-FFF2-40B4-BE49-F238E27FC236}">
                <a16:creationId xmlns:a16="http://schemas.microsoft.com/office/drawing/2014/main" id="{267752FE-5414-4B50-9A7D-338FEB77CC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9977" y="1020209"/>
            <a:ext cx="487363" cy="487363"/>
          </a:xfrm>
          <a:prstGeom prst="rect">
            <a:avLst/>
          </a:prstGeom>
        </p:spPr>
      </p:pic>
    </p:spTree>
    <p:extLst>
      <p:ext uri="{BB962C8B-B14F-4D97-AF65-F5344CB8AC3E}">
        <p14:creationId xmlns:p14="http://schemas.microsoft.com/office/powerpoint/2010/main" val="313223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43029E-864B-4714-ABA6-380DB438AD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FE2D5FDF-F93F-4023-8572-8F5C5681E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4" name="Billede 3" descr="Et billede, der indeholder tekst&#10;&#10;Automatisk genereret beskrivelse">
            <a:extLst>
              <a:ext uri="{FF2B5EF4-FFF2-40B4-BE49-F238E27FC236}">
                <a16:creationId xmlns:a16="http://schemas.microsoft.com/office/drawing/2014/main" id="{D49829E9-60C7-45EC-9B98-44EF51C3EF62}"/>
              </a:ext>
            </a:extLst>
          </p:cNvPr>
          <p:cNvPicPr>
            <a:picLocks noChangeAspect="1"/>
          </p:cNvPicPr>
          <p:nvPr/>
        </p:nvPicPr>
        <p:blipFill rotWithShape="1">
          <a:blip r:embed="rId6"/>
          <a:srcRect l="13178" r="22710" b="3"/>
          <a:stretch/>
        </p:blipFill>
        <p:spPr>
          <a:xfrm>
            <a:off x="7793391" y="234347"/>
            <a:ext cx="3680817" cy="5903415"/>
          </a:xfrm>
          <a:prstGeom prst="rect">
            <a:avLst/>
          </a:prstGeom>
          <a:ln>
            <a:noFill/>
          </a:ln>
        </p:spPr>
      </p:pic>
      <p:sp>
        <p:nvSpPr>
          <p:cNvPr id="13" name="Freeform 9">
            <a:extLst>
              <a:ext uri="{FF2B5EF4-FFF2-40B4-BE49-F238E27FC236}">
                <a16:creationId xmlns:a16="http://schemas.microsoft.com/office/drawing/2014/main" id="{7F366C95-23FD-48EB-93B2-CDC6F4659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87036EB6-E36B-48FB-91CA-B79B82E13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2394744D-CCB0-4B09-9FB8-A032A710CD92}"/>
              </a:ext>
            </a:extLst>
          </p:cNvPr>
          <p:cNvSpPr>
            <a:spLocks noGrp="1"/>
          </p:cNvSpPr>
          <p:nvPr>
            <p:ph type="title"/>
          </p:nvPr>
        </p:nvSpPr>
        <p:spPr>
          <a:xfrm>
            <a:off x="685799" y="690479"/>
            <a:ext cx="6382699" cy="1146825"/>
          </a:xfrm>
        </p:spPr>
        <p:txBody>
          <a:bodyPr>
            <a:normAutofit/>
          </a:bodyPr>
          <a:lstStyle/>
          <a:p>
            <a:r>
              <a:rPr lang="da-DK">
                <a:solidFill>
                  <a:schemeClr val="bg1"/>
                </a:solidFill>
              </a:rPr>
              <a:t>IT</a:t>
            </a:r>
          </a:p>
        </p:txBody>
      </p:sp>
      <p:sp>
        <p:nvSpPr>
          <p:cNvPr id="3" name="Pladsholder til indhold 2">
            <a:extLst>
              <a:ext uri="{FF2B5EF4-FFF2-40B4-BE49-F238E27FC236}">
                <a16:creationId xmlns:a16="http://schemas.microsoft.com/office/drawing/2014/main" id="{2FA1228E-B70C-41F4-9FDA-C040CA062D13}"/>
              </a:ext>
            </a:extLst>
          </p:cNvPr>
          <p:cNvSpPr>
            <a:spLocks noGrp="1"/>
          </p:cNvSpPr>
          <p:nvPr>
            <p:ph sz="quarter" idx="13"/>
          </p:nvPr>
        </p:nvSpPr>
        <p:spPr>
          <a:xfrm>
            <a:off x="685800" y="2063395"/>
            <a:ext cx="6382697" cy="4104126"/>
          </a:xfrm>
        </p:spPr>
        <p:txBody>
          <a:bodyPr>
            <a:normAutofit fontScale="92500" lnSpcReduction="10000"/>
          </a:bodyPr>
          <a:lstStyle/>
          <a:p>
            <a:r>
              <a:rPr lang="da-DK" sz="1800" dirty="0">
                <a:solidFill>
                  <a:schemeClr val="bg1"/>
                </a:solidFill>
              </a:rPr>
              <a:t>Udfyldes kun hvis man har noget relevant indhold</a:t>
            </a:r>
          </a:p>
          <a:p>
            <a:r>
              <a:rPr lang="da-DK" sz="1800" u="sng" dirty="0">
                <a:solidFill>
                  <a:schemeClr val="bg1"/>
                </a:solidFill>
              </a:rPr>
              <a:t>F.eks. Hvis man har arbejdet på et lager og har lært et særligt styresystem:</a:t>
            </a:r>
          </a:p>
          <a:p>
            <a:pPr lvl="1"/>
            <a:r>
              <a:rPr lang="da-DK" dirty="0">
                <a:solidFill>
                  <a:schemeClr val="bg1"/>
                </a:solidFill>
              </a:rPr>
              <a:t>SAB og Navision</a:t>
            </a:r>
          </a:p>
          <a:p>
            <a:endParaRPr lang="da-DK" sz="1800" dirty="0">
              <a:solidFill>
                <a:schemeClr val="bg1"/>
              </a:solidFill>
            </a:endParaRPr>
          </a:p>
          <a:p>
            <a:r>
              <a:rPr lang="da-DK" sz="1800" u="sng" dirty="0">
                <a:solidFill>
                  <a:schemeClr val="bg1"/>
                </a:solidFill>
              </a:rPr>
              <a:t>F.eks. Hvis man skal udføre en del arbejde ved computer:</a:t>
            </a:r>
          </a:p>
          <a:p>
            <a:pPr lvl="1"/>
            <a:r>
              <a:rPr lang="da-DK" dirty="0">
                <a:solidFill>
                  <a:schemeClr val="bg1"/>
                </a:solidFill>
              </a:rPr>
              <a:t>Microsoft Office-pakken på brugerniveau</a:t>
            </a:r>
          </a:p>
          <a:p>
            <a:pPr lvl="1"/>
            <a:endParaRPr lang="da-DK" dirty="0">
              <a:solidFill>
                <a:schemeClr val="bg1"/>
              </a:solidFill>
            </a:endParaRPr>
          </a:p>
          <a:p>
            <a:r>
              <a:rPr lang="da-DK" dirty="0">
                <a:solidFill>
                  <a:schemeClr val="bg1"/>
                </a:solidFill>
              </a:rPr>
              <a:t>Man kan med fordel beskrive på hvilket niveau man mestrer sine IT-kompetencer:</a:t>
            </a:r>
          </a:p>
          <a:p>
            <a:pPr lvl="1"/>
            <a:r>
              <a:rPr lang="da-DK" dirty="0">
                <a:solidFill>
                  <a:schemeClr val="bg1"/>
                </a:solidFill>
              </a:rPr>
              <a:t>F.eks. Begynder, rutineret, øvet, ekspert</a:t>
            </a:r>
          </a:p>
          <a:p>
            <a:endParaRPr lang="da-DK" sz="1800" dirty="0">
              <a:solidFill>
                <a:schemeClr val="bg1"/>
              </a:solidFill>
            </a:endParaRPr>
          </a:p>
        </p:txBody>
      </p:sp>
      <p:pic>
        <p:nvPicPr>
          <p:cNvPr id="5" name="IT">
            <a:hlinkClick r:id="" action="ppaction://media"/>
            <a:extLst>
              <a:ext uri="{FF2B5EF4-FFF2-40B4-BE49-F238E27FC236}">
                <a16:creationId xmlns:a16="http://schemas.microsoft.com/office/drawing/2014/main" id="{0BCE11D6-055D-4D11-B275-192FC62FAE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41525" y="1020209"/>
            <a:ext cx="487363" cy="487363"/>
          </a:xfrm>
          <a:prstGeom prst="rect">
            <a:avLst/>
          </a:prstGeom>
        </p:spPr>
      </p:pic>
    </p:spTree>
    <p:extLst>
      <p:ext uri="{BB962C8B-B14F-4D97-AF65-F5344CB8AC3E}">
        <p14:creationId xmlns:p14="http://schemas.microsoft.com/office/powerpoint/2010/main" val="36125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descr="Et billede, der indeholder tekst, kort&#10;&#10;Automatisk genereret beskrivelse">
            <a:extLst>
              <a:ext uri="{FF2B5EF4-FFF2-40B4-BE49-F238E27FC236}">
                <a16:creationId xmlns:a16="http://schemas.microsoft.com/office/drawing/2014/main" id="{9721E65A-E156-4851-B6AA-F4723F7F4284}"/>
              </a:ext>
            </a:extLst>
          </p:cNvPr>
          <p:cNvPicPr>
            <a:picLocks noChangeAspect="1"/>
          </p:cNvPicPr>
          <p:nvPr/>
        </p:nvPicPr>
        <p:blipFill rotWithShape="1">
          <a:blip r:embed="rId5"/>
          <a:srcRect l="9091" b="18182"/>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8056FB53-DB0F-413C-8771-02CB43411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4300962" y="605592"/>
            <a:ext cx="8044106" cy="5638800"/>
          </a:xfrm>
          <a:custGeom>
            <a:avLst/>
            <a:gdLst/>
            <a:ahLst/>
            <a:cxnLst/>
            <a:rect l="l" t="t" r="r" b="b"/>
            <a:pathLst>
              <a:path w="8044106" h="5638800">
                <a:moveTo>
                  <a:pt x="8044106" y="0"/>
                </a:moveTo>
                <a:lnTo>
                  <a:pt x="7748589" y="5638800"/>
                </a:lnTo>
                <a:lnTo>
                  <a:pt x="0" y="5638800"/>
                </a:lnTo>
                <a:lnTo>
                  <a:pt x="0"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8FDC11FE-F433-4CF2-AB60-683869472416}"/>
              </a:ext>
            </a:extLst>
          </p:cNvPr>
          <p:cNvSpPr>
            <a:spLocks noGrp="1"/>
          </p:cNvSpPr>
          <p:nvPr>
            <p:ph type="title"/>
          </p:nvPr>
        </p:nvSpPr>
        <p:spPr>
          <a:xfrm rot="21420000">
            <a:off x="4677415" y="1226752"/>
            <a:ext cx="6851126" cy="1151965"/>
          </a:xfrm>
        </p:spPr>
        <p:txBody>
          <a:bodyPr>
            <a:normAutofit/>
          </a:bodyPr>
          <a:lstStyle/>
          <a:p>
            <a:r>
              <a:rPr lang="da-DK">
                <a:solidFill>
                  <a:schemeClr val="bg1"/>
                </a:solidFill>
              </a:rPr>
              <a:t>sprog</a:t>
            </a:r>
          </a:p>
        </p:txBody>
      </p:sp>
      <p:sp>
        <p:nvSpPr>
          <p:cNvPr id="3" name="Pladsholder til indhold 2">
            <a:extLst>
              <a:ext uri="{FF2B5EF4-FFF2-40B4-BE49-F238E27FC236}">
                <a16:creationId xmlns:a16="http://schemas.microsoft.com/office/drawing/2014/main" id="{D95E91E1-CEE9-4022-85CD-381964C80023}"/>
              </a:ext>
            </a:extLst>
          </p:cNvPr>
          <p:cNvSpPr>
            <a:spLocks noGrp="1"/>
          </p:cNvSpPr>
          <p:nvPr>
            <p:ph sz="quarter" idx="13"/>
          </p:nvPr>
        </p:nvSpPr>
        <p:spPr>
          <a:xfrm rot="21420000">
            <a:off x="4793165" y="2453588"/>
            <a:ext cx="6867212" cy="3471224"/>
          </a:xfrm>
        </p:spPr>
        <p:txBody>
          <a:bodyPr>
            <a:normAutofit fontScale="92500" lnSpcReduction="10000"/>
          </a:bodyPr>
          <a:lstStyle/>
          <a:p>
            <a:pPr>
              <a:lnSpc>
                <a:spcPct val="150000"/>
              </a:lnSpc>
            </a:pPr>
            <a:r>
              <a:rPr lang="da-DK" sz="1800" dirty="0">
                <a:solidFill>
                  <a:schemeClr val="bg1"/>
                </a:solidFill>
              </a:rPr>
              <a:t>Tilføj de sprog, som du vil være i stand til at bruge på den ene eller anden måde i dit kommende arbejde</a:t>
            </a:r>
          </a:p>
          <a:p>
            <a:pPr>
              <a:lnSpc>
                <a:spcPct val="150000"/>
              </a:lnSpc>
            </a:pPr>
            <a:r>
              <a:rPr lang="da-DK" sz="1800" dirty="0">
                <a:solidFill>
                  <a:schemeClr val="bg1"/>
                </a:solidFill>
              </a:rPr>
              <a:t>Det er en fordel at tilføje hvor godt man mestrer de pågældende sprog både på skrift og i tale – F.eks.:</a:t>
            </a:r>
          </a:p>
          <a:p>
            <a:pPr lvl="1">
              <a:lnSpc>
                <a:spcPct val="150000"/>
              </a:lnSpc>
            </a:pPr>
            <a:r>
              <a:rPr lang="da-DK" dirty="0">
                <a:solidFill>
                  <a:schemeClr val="bg1"/>
                </a:solidFill>
              </a:rPr>
              <a:t>Dansk – Modersmål</a:t>
            </a:r>
          </a:p>
          <a:p>
            <a:pPr lvl="1">
              <a:lnSpc>
                <a:spcPct val="150000"/>
              </a:lnSpc>
            </a:pPr>
            <a:r>
              <a:rPr lang="da-DK" dirty="0">
                <a:solidFill>
                  <a:schemeClr val="bg1"/>
                </a:solidFill>
              </a:rPr>
              <a:t>Engelsk – Flydende</a:t>
            </a:r>
          </a:p>
          <a:p>
            <a:pPr lvl="1">
              <a:lnSpc>
                <a:spcPct val="150000"/>
              </a:lnSpc>
            </a:pPr>
            <a:r>
              <a:rPr lang="da-DK" dirty="0">
                <a:solidFill>
                  <a:schemeClr val="bg1"/>
                </a:solidFill>
              </a:rPr>
              <a:t>Tysk – Øvet</a:t>
            </a:r>
          </a:p>
          <a:p>
            <a:pPr lvl="1">
              <a:lnSpc>
                <a:spcPct val="150000"/>
              </a:lnSpc>
            </a:pPr>
            <a:r>
              <a:rPr lang="da-DK" dirty="0">
                <a:solidFill>
                  <a:schemeClr val="bg1"/>
                </a:solidFill>
              </a:rPr>
              <a:t>Spansk - Begynder</a:t>
            </a:r>
          </a:p>
        </p:txBody>
      </p:sp>
      <p:pic>
        <p:nvPicPr>
          <p:cNvPr id="5" name="Sprog">
            <a:hlinkClick r:id="" action="ppaction://media"/>
            <a:extLst>
              <a:ext uri="{FF2B5EF4-FFF2-40B4-BE49-F238E27FC236}">
                <a16:creationId xmlns:a16="http://schemas.microsoft.com/office/drawing/2014/main" id="{73A038F6-A024-4820-9144-FC57DD14F2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7405" y="1559052"/>
            <a:ext cx="487363" cy="487363"/>
          </a:xfrm>
          <a:prstGeom prst="rect">
            <a:avLst/>
          </a:prstGeom>
        </p:spPr>
      </p:pic>
    </p:spTree>
    <p:extLst>
      <p:ext uri="{BB962C8B-B14F-4D97-AF65-F5344CB8AC3E}">
        <p14:creationId xmlns:p14="http://schemas.microsoft.com/office/powerpoint/2010/main" val="21813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CA4E432-437F-4ACA-AED7-4ECC9F6B6A74}"/>
              </a:ext>
            </a:extLst>
          </p:cNvPr>
          <p:cNvPicPr>
            <a:picLocks noChangeAspect="1"/>
          </p:cNvPicPr>
          <p:nvPr/>
        </p:nvPicPr>
        <p:blipFill rotWithShape="1">
          <a:blip r:embed="rId5"/>
          <a:srcRect l="15151" t="7037" r="1" b="2054"/>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8056FB53-DB0F-413C-8771-02CB43411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4300962" y="605592"/>
            <a:ext cx="8044106" cy="5638800"/>
          </a:xfrm>
          <a:custGeom>
            <a:avLst/>
            <a:gdLst/>
            <a:ahLst/>
            <a:cxnLst/>
            <a:rect l="l" t="t" r="r" b="b"/>
            <a:pathLst>
              <a:path w="8044106" h="5638800">
                <a:moveTo>
                  <a:pt x="8044106" y="0"/>
                </a:moveTo>
                <a:lnTo>
                  <a:pt x="7748589" y="5638800"/>
                </a:lnTo>
                <a:lnTo>
                  <a:pt x="0" y="5638800"/>
                </a:lnTo>
                <a:lnTo>
                  <a:pt x="0"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7AE5D7FE-B3CA-418F-866F-DD9690DBD466}"/>
              </a:ext>
            </a:extLst>
          </p:cNvPr>
          <p:cNvSpPr>
            <a:spLocks noGrp="1"/>
          </p:cNvSpPr>
          <p:nvPr>
            <p:ph type="title"/>
          </p:nvPr>
        </p:nvSpPr>
        <p:spPr>
          <a:xfrm rot="21420000">
            <a:off x="4677415" y="1226752"/>
            <a:ext cx="6851126" cy="1151965"/>
          </a:xfrm>
        </p:spPr>
        <p:txBody>
          <a:bodyPr>
            <a:normAutofit/>
          </a:bodyPr>
          <a:lstStyle/>
          <a:p>
            <a:r>
              <a:rPr lang="da-DK">
                <a:solidFill>
                  <a:schemeClr val="bg1"/>
                </a:solidFill>
              </a:rPr>
              <a:t>kørekort</a:t>
            </a:r>
          </a:p>
        </p:txBody>
      </p:sp>
      <p:sp>
        <p:nvSpPr>
          <p:cNvPr id="3" name="Pladsholder til indhold 2">
            <a:extLst>
              <a:ext uri="{FF2B5EF4-FFF2-40B4-BE49-F238E27FC236}">
                <a16:creationId xmlns:a16="http://schemas.microsoft.com/office/drawing/2014/main" id="{A1785EFD-26D1-4BDA-8075-1E8DAB8C279A}"/>
              </a:ext>
            </a:extLst>
          </p:cNvPr>
          <p:cNvSpPr>
            <a:spLocks noGrp="1"/>
          </p:cNvSpPr>
          <p:nvPr>
            <p:ph sz="quarter" idx="13"/>
          </p:nvPr>
        </p:nvSpPr>
        <p:spPr>
          <a:xfrm rot="21420000">
            <a:off x="4779386" y="2453949"/>
            <a:ext cx="6867212" cy="2944652"/>
          </a:xfrm>
        </p:spPr>
        <p:txBody>
          <a:bodyPr>
            <a:normAutofit fontScale="92500" lnSpcReduction="20000"/>
          </a:bodyPr>
          <a:lstStyle/>
          <a:p>
            <a:pPr lvl="0">
              <a:lnSpc>
                <a:spcPct val="150000"/>
              </a:lnSpc>
            </a:pPr>
            <a:r>
              <a:rPr lang="da-DK" sz="1800" dirty="0">
                <a:solidFill>
                  <a:schemeClr val="bg1"/>
                </a:solidFill>
              </a:rPr>
              <a:t>Hvis man ikke har nogen former for kørekort – kan afsnittet undlades</a:t>
            </a:r>
            <a:endParaRPr lang="en-US" sz="1800" dirty="0">
              <a:solidFill>
                <a:schemeClr val="bg1"/>
              </a:solidFill>
            </a:endParaRPr>
          </a:p>
          <a:p>
            <a:pPr lvl="0">
              <a:lnSpc>
                <a:spcPct val="150000"/>
              </a:lnSpc>
            </a:pPr>
            <a:r>
              <a:rPr lang="da-DK" sz="1800" u="sng" dirty="0">
                <a:solidFill>
                  <a:schemeClr val="bg1"/>
                </a:solidFill>
              </a:rPr>
              <a:t>F.eks. Kan man tilføje:</a:t>
            </a:r>
            <a:endParaRPr lang="en-US" sz="1800" dirty="0">
              <a:solidFill>
                <a:schemeClr val="bg1"/>
              </a:solidFill>
            </a:endParaRPr>
          </a:p>
          <a:p>
            <a:pPr lvl="1">
              <a:lnSpc>
                <a:spcPct val="150000"/>
              </a:lnSpc>
            </a:pPr>
            <a:r>
              <a:rPr lang="da-DK" dirty="0">
                <a:solidFill>
                  <a:schemeClr val="bg1"/>
                </a:solidFill>
              </a:rPr>
              <a:t>Kørekort B</a:t>
            </a:r>
            <a:endParaRPr lang="en-US" dirty="0">
              <a:solidFill>
                <a:schemeClr val="bg1"/>
              </a:solidFill>
            </a:endParaRPr>
          </a:p>
          <a:p>
            <a:pPr lvl="1">
              <a:lnSpc>
                <a:spcPct val="150000"/>
              </a:lnSpc>
            </a:pPr>
            <a:r>
              <a:rPr lang="da-DK" dirty="0">
                <a:solidFill>
                  <a:schemeClr val="bg1"/>
                </a:solidFill>
              </a:rPr>
              <a:t>Egen bil (A10)</a:t>
            </a:r>
            <a:endParaRPr lang="en-US" dirty="0">
              <a:solidFill>
                <a:schemeClr val="bg1"/>
              </a:solidFill>
            </a:endParaRPr>
          </a:p>
          <a:p>
            <a:pPr lvl="1">
              <a:lnSpc>
                <a:spcPct val="150000"/>
              </a:lnSpc>
            </a:pPr>
            <a:r>
              <a:rPr lang="da-DK" dirty="0">
                <a:solidFill>
                  <a:schemeClr val="bg1"/>
                </a:solidFill>
              </a:rPr>
              <a:t>Knallertkørekort (og egen knallert)</a:t>
            </a:r>
          </a:p>
          <a:p>
            <a:pPr lvl="1">
              <a:lnSpc>
                <a:spcPct val="150000"/>
              </a:lnSpc>
            </a:pPr>
            <a:r>
              <a:rPr lang="da-DK" dirty="0">
                <a:solidFill>
                  <a:schemeClr val="bg1"/>
                </a:solidFill>
              </a:rPr>
              <a:t>Traktorkørekort</a:t>
            </a:r>
            <a:endParaRPr lang="en-US" dirty="0">
              <a:solidFill>
                <a:schemeClr val="bg1"/>
              </a:solidFill>
            </a:endParaRPr>
          </a:p>
        </p:txBody>
      </p:sp>
      <p:pic>
        <p:nvPicPr>
          <p:cNvPr id="5" name="Kørekort">
            <a:hlinkClick r:id="" action="ppaction://media"/>
            <a:extLst>
              <a:ext uri="{FF2B5EF4-FFF2-40B4-BE49-F238E27FC236}">
                <a16:creationId xmlns:a16="http://schemas.microsoft.com/office/drawing/2014/main" id="{99BCAE12-DC07-4084-8B22-E7E733EAD2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3015" y="1589428"/>
            <a:ext cx="487363" cy="487363"/>
          </a:xfrm>
          <a:prstGeom prst="rect">
            <a:avLst/>
          </a:prstGeom>
        </p:spPr>
      </p:pic>
    </p:spTree>
    <p:extLst>
      <p:ext uri="{BB962C8B-B14F-4D97-AF65-F5344CB8AC3E}">
        <p14:creationId xmlns:p14="http://schemas.microsoft.com/office/powerpoint/2010/main" val="318332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7B3AF-24B5-4287-8273-D7CE9E3638B2}"/>
              </a:ext>
            </a:extLst>
          </p:cNvPr>
          <p:cNvSpPr>
            <a:spLocks noGrp="1"/>
          </p:cNvSpPr>
          <p:nvPr>
            <p:ph type="title"/>
          </p:nvPr>
        </p:nvSpPr>
        <p:spPr>
          <a:xfrm>
            <a:off x="4708586" y="685800"/>
            <a:ext cx="6374097" cy="1151965"/>
          </a:xfrm>
        </p:spPr>
        <p:txBody>
          <a:bodyPr>
            <a:normAutofit/>
          </a:bodyPr>
          <a:lstStyle/>
          <a:p>
            <a:r>
              <a:rPr lang="da-DK" sz="3800" dirty="0"/>
              <a:t>Personligt afsnit</a:t>
            </a:r>
          </a:p>
        </p:txBody>
      </p:sp>
      <p:pic>
        <p:nvPicPr>
          <p:cNvPr id="4" name="Billede 3" descr="Et billede, der indeholder legetøj, dukke, tegning, ur&#10;&#10;Automatisk genereret beskrivelse">
            <a:extLst>
              <a:ext uri="{FF2B5EF4-FFF2-40B4-BE49-F238E27FC236}">
                <a16:creationId xmlns:a16="http://schemas.microsoft.com/office/drawing/2014/main" id="{7397A690-A5B4-428B-8402-BF2329D48E4A}"/>
              </a:ext>
            </a:extLst>
          </p:cNvPr>
          <p:cNvPicPr>
            <a:picLocks noChangeAspect="1"/>
          </p:cNvPicPr>
          <p:nvPr/>
        </p:nvPicPr>
        <p:blipFill>
          <a:blip r:embed="rId5"/>
          <a:stretch>
            <a:fillRect/>
          </a:stretch>
        </p:blipFill>
        <p:spPr>
          <a:xfrm>
            <a:off x="404226" y="806129"/>
            <a:ext cx="3840480" cy="4140679"/>
          </a:xfrm>
          <a:prstGeom prst="rect">
            <a:avLst/>
          </a:prstGeom>
          <a:ln w="57150" cmpd="thinThick">
            <a:solidFill>
              <a:schemeClr val="bg1">
                <a:lumMod val="50000"/>
              </a:schemeClr>
            </a:solidFill>
            <a:miter lim="800000"/>
          </a:ln>
        </p:spPr>
      </p:pic>
      <p:sp>
        <p:nvSpPr>
          <p:cNvPr id="3" name="Pladsholder til indhold 2">
            <a:extLst>
              <a:ext uri="{FF2B5EF4-FFF2-40B4-BE49-F238E27FC236}">
                <a16:creationId xmlns:a16="http://schemas.microsoft.com/office/drawing/2014/main" id="{EB68649C-B977-4DDA-9833-82119767DCC5}"/>
              </a:ext>
            </a:extLst>
          </p:cNvPr>
          <p:cNvSpPr>
            <a:spLocks noGrp="1"/>
          </p:cNvSpPr>
          <p:nvPr>
            <p:ph sz="quarter" idx="13"/>
          </p:nvPr>
        </p:nvSpPr>
        <p:spPr>
          <a:xfrm>
            <a:off x="4701906" y="1685926"/>
            <a:ext cx="6380777" cy="3688660"/>
          </a:xfrm>
        </p:spPr>
        <p:txBody>
          <a:bodyPr>
            <a:normAutofit/>
          </a:bodyPr>
          <a:lstStyle/>
          <a:p>
            <a:pPr>
              <a:lnSpc>
                <a:spcPct val="150000"/>
              </a:lnSpc>
            </a:pPr>
            <a:r>
              <a:rPr lang="da-DK" sz="1700" dirty="0"/>
              <a:t>Kort tekst som omhandler dig privat, dine interesser, hobbyer mm.</a:t>
            </a:r>
          </a:p>
          <a:p>
            <a:pPr>
              <a:lnSpc>
                <a:spcPct val="150000"/>
              </a:lnSpc>
            </a:pPr>
            <a:r>
              <a:rPr lang="da-DK" sz="1700" dirty="0"/>
              <a:t>Dette afsnit er med til at give dig ”kant” og personlighed </a:t>
            </a:r>
            <a:r>
              <a:rPr lang="da-DK" sz="1700" dirty="0">
                <a:sym typeface="Wingdings" panose="05000000000000000000" pitchFamily="2" charset="2"/>
              </a:rPr>
              <a:t> Mulighed for at skille dig ud</a:t>
            </a:r>
            <a:endParaRPr lang="da-DK" sz="1700" dirty="0"/>
          </a:p>
          <a:p>
            <a:pPr>
              <a:lnSpc>
                <a:spcPct val="150000"/>
              </a:lnSpc>
            </a:pPr>
            <a:r>
              <a:rPr lang="da-DK" sz="1700" dirty="0"/>
              <a:t>Afsnittet er noget som arbejdsgiver kan huske dig for</a:t>
            </a:r>
          </a:p>
          <a:p>
            <a:pPr>
              <a:lnSpc>
                <a:spcPct val="150000"/>
              </a:lnSpc>
            </a:pPr>
            <a:r>
              <a:rPr lang="da-DK" sz="1700" dirty="0"/>
              <a:t>Arbejdsgiver er interesseret i at få det ”rette match” også personlighedsmæssigt </a:t>
            </a:r>
            <a:r>
              <a:rPr lang="da-DK" sz="1700" dirty="0">
                <a:sym typeface="Wingdings" panose="05000000000000000000" pitchFamily="2" charset="2"/>
              </a:rPr>
              <a:t> derfor er afsnittet vigtigt</a:t>
            </a:r>
          </a:p>
          <a:p>
            <a:pPr>
              <a:lnSpc>
                <a:spcPct val="150000"/>
              </a:lnSpc>
            </a:pPr>
            <a:r>
              <a:rPr lang="da-DK" sz="1700" dirty="0"/>
              <a:t>Udvælg </a:t>
            </a:r>
            <a:r>
              <a:rPr lang="da-DK" sz="1700" u="sng" dirty="0"/>
              <a:t>max tre ting </a:t>
            </a:r>
            <a:r>
              <a:rPr lang="da-DK" sz="1700" dirty="0"/>
              <a:t>som du ønsker at fremhæve om dig selv</a:t>
            </a:r>
          </a:p>
        </p:txBody>
      </p:sp>
      <p:pic>
        <p:nvPicPr>
          <p:cNvPr id="5" name="Personligt afsnit">
            <a:hlinkClick r:id="" action="ppaction://media"/>
            <a:extLst>
              <a:ext uri="{FF2B5EF4-FFF2-40B4-BE49-F238E27FC236}">
                <a16:creationId xmlns:a16="http://schemas.microsoft.com/office/drawing/2014/main" id="{AD109DCC-02C9-4645-8517-809B0040F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7645" y="1026531"/>
            <a:ext cx="487363" cy="487363"/>
          </a:xfrm>
          <a:prstGeom prst="rect">
            <a:avLst/>
          </a:prstGeom>
        </p:spPr>
      </p:pic>
    </p:spTree>
    <p:extLst>
      <p:ext uri="{BB962C8B-B14F-4D97-AF65-F5344CB8AC3E}">
        <p14:creationId xmlns:p14="http://schemas.microsoft.com/office/powerpoint/2010/main" val="34820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descr="Et billede, der indeholder legetøj, dukke, tegning, ur&#10;&#10;Automatisk genereret beskrivelse">
            <a:extLst>
              <a:ext uri="{FF2B5EF4-FFF2-40B4-BE49-F238E27FC236}">
                <a16:creationId xmlns:a16="http://schemas.microsoft.com/office/drawing/2014/main" id="{53EAB6EC-82C7-4A71-9738-3770ABB885FD}"/>
              </a:ext>
            </a:extLst>
          </p:cNvPr>
          <p:cNvPicPr>
            <a:picLocks noChangeAspect="1"/>
          </p:cNvPicPr>
          <p:nvPr/>
        </p:nvPicPr>
        <p:blipFill rotWithShape="1">
          <a:blip r:embed="rId5"/>
          <a:srcRect l="9091" t="28354" r="1" b="24218"/>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8056FB53-DB0F-413C-8771-02CB43411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4300962" y="605592"/>
            <a:ext cx="8044106" cy="5638800"/>
          </a:xfrm>
          <a:custGeom>
            <a:avLst/>
            <a:gdLst/>
            <a:ahLst/>
            <a:cxnLst/>
            <a:rect l="l" t="t" r="r" b="b"/>
            <a:pathLst>
              <a:path w="8044106" h="5638800">
                <a:moveTo>
                  <a:pt x="8044106" y="0"/>
                </a:moveTo>
                <a:lnTo>
                  <a:pt x="7748589" y="5638800"/>
                </a:lnTo>
                <a:lnTo>
                  <a:pt x="0" y="5638800"/>
                </a:lnTo>
                <a:lnTo>
                  <a:pt x="0"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6C36DDE-50CE-4D74-9544-7805E4FBF6AF}"/>
              </a:ext>
            </a:extLst>
          </p:cNvPr>
          <p:cNvSpPr>
            <a:spLocks noGrp="1"/>
          </p:cNvSpPr>
          <p:nvPr>
            <p:ph type="title"/>
          </p:nvPr>
        </p:nvSpPr>
        <p:spPr>
          <a:xfrm rot="21420000">
            <a:off x="4648905" y="796884"/>
            <a:ext cx="6851126" cy="923655"/>
          </a:xfrm>
        </p:spPr>
        <p:txBody>
          <a:bodyPr>
            <a:normAutofit/>
          </a:bodyPr>
          <a:lstStyle/>
          <a:p>
            <a:r>
              <a:rPr lang="da-DK" sz="2800" dirty="0">
                <a:solidFill>
                  <a:schemeClr val="bg1"/>
                </a:solidFill>
              </a:rPr>
              <a:t>Eksempel – personligt afsnit</a:t>
            </a:r>
          </a:p>
        </p:txBody>
      </p:sp>
      <p:sp>
        <p:nvSpPr>
          <p:cNvPr id="3" name="Pladsholder til indhold 2">
            <a:extLst>
              <a:ext uri="{FF2B5EF4-FFF2-40B4-BE49-F238E27FC236}">
                <a16:creationId xmlns:a16="http://schemas.microsoft.com/office/drawing/2014/main" id="{0C33E5CD-5454-4D78-8CF6-52F9ED357887}"/>
              </a:ext>
            </a:extLst>
          </p:cNvPr>
          <p:cNvSpPr>
            <a:spLocks noGrp="1"/>
          </p:cNvSpPr>
          <p:nvPr>
            <p:ph sz="quarter" idx="13"/>
          </p:nvPr>
        </p:nvSpPr>
        <p:spPr>
          <a:xfrm rot="21420000">
            <a:off x="4769622" y="1499961"/>
            <a:ext cx="6867212" cy="4480007"/>
          </a:xfrm>
        </p:spPr>
        <p:txBody>
          <a:bodyPr>
            <a:normAutofit/>
          </a:bodyPr>
          <a:lstStyle/>
          <a:p>
            <a:pPr>
              <a:lnSpc>
                <a:spcPct val="150000"/>
              </a:lnSpc>
            </a:pPr>
            <a:r>
              <a:rPr lang="da-DK" sz="1600" dirty="0">
                <a:solidFill>
                  <a:schemeClr val="bg1"/>
                </a:solidFill>
              </a:rPr>
              <a:t>Mindre godt eksempel: </a:t>
            </a:r>
          </a:p>
          <a:p>
            <a:pPr lvl="1">
              <a:lnSpc>
                <a:spcPct val="150000"/>
              </a:lnSpc>
            </a:pPr>
            <a:r>
              <a:rPr lang="da-DK" sz="1600" dirty="0">
                <a:solidFill>
                  <a:schemeClr val="bg1"/>
                </a:solidFill>
              </a:rPr>
              <a:t>”Min familie, gåture, middage med vennerne, min kat” </a:t>
            </a:r>
          </a:p>
          <a:p>
            <a:pPr>
              <a:lnSpc>
                <a:spcPct val="150000"/>
              </a:lnSpc>
            </a:pPr>
            <a:r>
              <a:rPr lang="da-DK" sz="1600" dirty="0">
                <a:solidFill>
                  <a:schemeClr val="bg1"/>
                </a:solidFill>
              </a:rPr>
              <a:t>Uddybende eksempel: </a:t>
            </a:r>
          </a:p>
          <a:p>
            <a:pPr lvl="1">
              <a:lnSpc>
                <a:spcPct val="150000"/>
              </a:lnSpc>
            </a:pPr>
            <a:r>
              <a:rPr lang="da-DK" sz="1600" dirty="0">
                <a:solidFill>
                  <a:schemeClr val="bg1"/>
                </a:solidFill>
              </a:rPr>
              <a:t>”Jeg er meget sammen med min dejlige familie, vi går mange ture i </a:t>
            </a:r>
            <a:r>
              <a:rPr lang="da-DK" sz="1600" dirty="0" err="1">
                <a:solidFill>
                  <a:schemeClr val="bg1"/>
                </a:solidFill>
              </a:rPr>
              <a:t>Vestskoven</a:t>
            </a:r>
            <a:r>
              <a:rPr lang="da-DK" sz="1600" dirty="0">
                <a:solidFill>
                  <a:schemeClr val="bg1"/>
                </a:solidFill>
              </a:rPr>
              <a:t>, som vi bor tæt på. Jeg er ofte sammen med mine venner, som kommer fra hele Europa. Vi mødes jævnligt til en god middag, som vi hjælpes ad med at lave.</a:t>
            </a:r>
            <a:r>
              <a:rPr lang="da-DK" sz="1600" b="1" dirty="0">
                <a:solidFill>
                  <a:schemeClr val="bg1"/>
                </a:solidFill>
              </a:rPr>
              <a:t> </a:t>
            </a:r>
            <a:r>
              <a:rPr lang="da-DK" sz="1600" dirty="0">
                <a:solidFill>
                  <a:schemeClr val="bg1"/>
                </a:solidFill>
              </a:rPr>
              <a:t>De Mongolske kongers historie og bygningsværker, som blandt andet omfatter det berømte Taj Mahal i Indien, interesserer mig også meget. Jeg har læst en del bøger om emnet, og rejst i området for at se nogle af deres storslåede bygningsværker.”</a:t>
            </a:r>
          </a:p>
        </p:txBody>
      </p:sp>
      <p:pic>
        <p:nvPicPr>
          <p:cNvPr id="5" name="Personligt eks">
            <a:hlinkClick r:id="" action="ppaction://media"/>
            <a:extLst>
              <a:ext uri="{FF2B5EF4-FFF2-40B4-BE49-F238E27FC236}">
                <a16:creationId xmlns:a16="http://schemas.microsoft.com/office/drawing/2014/main" id="{AD57BD40-A284-4B33-A378-004C18B8A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68205" y="1015029"/>
            <a:ext cx="487363" cy="487363"/>
          </a:xfrm>
          <a:prstGeom prst="rect">
            <a:avLst/>
          </a:prstGeom>
        </p:spPr>
      </p:pic>
    </p:spTree>
    <p:extLst>
      <p:ext uri="{BB962C8B-B14F-4D97-AF65-F5344CB8AC3E}">
        <p14:creationId xmlns:p14="http://schemas.microsoft.com/office/powerpoint/2010/main" val="42203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Billede 3" descr="Et billede, der indeholder legetøj, dukke, tegning, ur&#10;&#10;Automatisk genereret beskrivelse">
            <a:extLst>
              <a:ext uri="{FF2B5EF4-FFF2-40B4-BE49-F238E27FC236}">
                <a16:creationId xmlns:a16="http://schemas.microsoft.com/office/drawing/2014/main" id="{B7B819C6-80EE-4764-8E5E-37F7BDF99C4F}"/>
              </a:ext>
            </a:extLst>
          </p:cNvPr>
          <p:cNvPicPr>
            <a:picLocks noChangeAspect="1"/>
          </p:cNvPicPr>
          <p:nvPr/>
        </p:nvPicPr>
        <p:blipFill rotWithShape="1">
          <a:blip r:embed="rId5"/>
          <a:srcRect t="28353" r="9092" b="24218"/>
          <a:stretch/>
        </p:blipFill>
        <p:spPr>
          <a:xfrm>
            <a:off x="20" y="10"/>
            <a:ext cx="12191980" cy="6857990"/>
          </a:xfrm>
          <a:prstGeom prst="rect">
            <a:avLst/>
          </a:prstGeom>
        </p:spPr>
      </p:pic>
      <p:sp>
        <p:nvSpPr>
          <p:cNvPr id="9" name="Rectangle 10">
            <a:extLst>
              <a:ext uri="{FF2B5EF4-FFF2-40B4-BE49-F238E27FC236}">
                <a16:creationId xmlns:a16="http://schemas.microsoft.com/office/drawing/2014/main" id="{BDC81281-C11D-4E00-8FBA-06356AA3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3067" y="613608"/>
            <a:ext cx="8044107" cy="5638800"/>
          </a:xfrm>
          <a:custGeom>
            <a:avLst/>
            <a:gdLst/>
            <a:ahLst/>
            <a:cxnLst/>
            <a:rect l="l" t="t" r="r" b="b"/>
            <a:pathLst>
              <a:path w="8044107" h="5638800">
                <a:moveTo>
                  <a:pt x="8044107" y="0"/>
                </a:moveTo>
                <a:lnTo>
                  <a:pt x="8044107"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3A4708FF-716F-4799-A041-8FF748603E0E}"/>
              </a:ext>
            </a:extLst>
          </p:cNvPr>
          <p:cNvSpPr>
            <a:spLocks noGrp="1"/>
          </p:cNvSpPr>
          <p:nvPr>
            <p:ph type="title"/>
          </p:nvPr>
        </p:nvSpPr>
        <p:spPr>
          <a:xfrm rot="21420000">
            <a:off x="486113" y="1220999"/>
            <a:ext cx="6851188" cy="1151965"/>
          </a:xfrm>
        </p:spPr>
        <p:txBody>
          <a:bodyPr>
            <a:normAutofit/>
          </a:bodyPr>
          <a:lstStyle/>
          <a:p>
            <a:r>
              <a:rPr lang="da-DK" sz="3800">
                <a:solidFill>
                  <a:schemeClr val="bg1"/>
                </a:solidFill>
              </a:rPr>
              <a:t>Øvelse: Skriv dit eget personlige afsnit</a:t>
            </a:r>
          </a:p>
        </p:txBody>
      </p:sp>
      <p:sp>
        <p:nvSpPr>
          <p:cNvPr id="3" name="Pladsholder til indhold 2">
            <a:extLst>
              <a:ext uri="{FF2B5EF4-FFF2-40B4-BE49-F238E27FC236}">
                <a16:creationId xmlns:a16="http://schemas.microsoft.com/office/drawing/2014/main" id="{504A93FB-6AF1-49E1-8D9A-837FE38A73D3}"/>
              </a:ext>
            </a:extLst>
          </p:cNvPr>
          <p:cNvSpPr>
            <a:spLocks noGrp="1"/>
          </p:cNvSpPr>
          <p:nvPr>
            <p:ph sz="quarter" idx="13"/>
          </p:nvPr>
        </p:nvSpPr>
        <p:spPr>
          <a:xfrm rot="21420000">
            <a:off x="607240" y="2447928"/>
            <a:ext cx="6859199" cy="3710256"/>
          </a:xfrm>
        </p:spPr>
        <p:txBody>
          <a:bodyPr>
            <a:normAutofit fontScale="92500" lnSpcReduction="10000"/>
          </a:bodyPr>
          <a:lstStyle/>
          <a:p>
            <a:r>
              <a:rPr lang="da-DK" sz="1800" dirty="0">
                <a:solidFill>
                  <a:schemeClr val="bg1"/>
                </a:solidFill>
              </a:rPr>
              <a:t>Skriv 5-8 linjer om dig selv privat, men på en mere uddybende måde, som forklaret i de forrige slides</a:t>
            </a:r>
          </a:p>
          <a:p>
            <a:r>
              <a:rPr lang="da-DK" sz="1800" dirty="0">
                <a:solidFill>
                  <a:schemeClr val="bg1"/>
                </a:solidFill>
              </a:rPr>
              <a:t>Hvordan har du tænkt dig at skille dig ud?</a:t>
            </a:r>
          </a:p>
          <a:p>
            <a:r>
              <a:rPr lang="da-DK" sz="1800" dirty="0">
                <a:solidFill>
                  <a:schemeClr val="bg1"/>
                </a:solidFill>
              </a:rPr>
              <a:t>Tænk over hvad du vælger at fremhæve om dig selv?</a:t>
            </a:r>
          </a:p>
          <a:p>
            <a:r>
              <a:rPr lang="da-DK" sz="1800" dirty="0">
                <a:solidFill>
                  <a:schemeClr val="bg1"/>
                </a:solidFill>
              </a:rPr>
              <a:t>Måske synes du det er svært? – Prøv at overvej hvordan andre vil beskrive dig? Eller spørg en ven?</a:t>
            </a:r>
          </a:p>
          <a:p>
            <a:r>
              <a:rPr lang="da-DK" sz="1800" dirty="0">
                <a:solidFill>
                  <a:schemeClr val="bg1"/>
                </a:solidFill>
              </a:rPr>
              <a:t>Du må også meget gerne spørge os, hvis opgaven er svær</a:t>
            </a:r>
          </a:p>
          <a:p>
            <a:r>
              <a:rPr lang="da-DK" sz="1800" dirty="0">
                <a:solidFill>
                  <a:schemeClr val="bg1"/>
                </a:solidFill>
              </a:rPr>
              <a:t>Du opfordres til at sende dit svar med sikker post via e-Boks. Du finder en vejledning til at sende via e-Boks, der hvor du fandt dette </a:t>
            </a:r>
            <a:r>
              <a:rPr lang="da-DK" sz="1800" dirty="0" err="1">
                <a:solidFill>
                  <a:schemeClr val="bg1"/>
                </a:solidFill>
              </a:rPr>
              <a:t>Powerpoint</a:t>
            </a:r>
            <a:r>
              <a:rPr lang="da-DK" sz="1800" dirty="0">
                <a:solidFill>
                  <a:schemeClr val="bg1"/>
                </a:solidFill>
              </a:rPr>
              <a:t>.</a:t>
            </a:r>
          </a:p>
          <a:p>
            <a:endParaRPr lang="da-DK" sz="1800" dirty="0">
              <a:solidFill>
                <a:schemeClr val="bg1"/>
              </a:solidFill>
            </a:endParaRPr>
          </a:p>
        </p:txBody>
      </p:sp>
      <p:pic>
        <p:nvPicPr>
          <p:cNvPr id="6" name="Øvelse 3">
            <a:hlinkClick r:id="" action="ppaction://media"/>
            <a:extLst>
              <a:ext uri="{FF2B5EF4-FFF2-40B4-BE49-F238E27FC236}">
                <a16:creationId xmlns:a16="http://schemas.microsoft.com/office/drawing/2014/main" id="{065443D3-51D4-4664-B485-07A93A78AA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6093" y="1413061"/>
            <a:ext cx="487363" cy="487363"/>
          </a:xfrm>
          <a:prstGeom prst="rect">
            <a:avLst/>
          </a:prstGeom>
        </p:spPr>
      </p:pic>
    </p:spTree>
    <p:extLst>
      <p:ext uri="{BB962C8B-B14F-4D97-AF65-F5344CB8AC3E}">
        <p14:creationId xmlns:p14="http://schemas.microsoft.com/office/powerpoint/2010/main" val="3580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AAE666-D450-4D46-B3F5-E098145E86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035AEC3B-8780-40F2-8E36-164A29102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54AA3E27-98A5-4774-AC72-D8E00FEC6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9795977E-891E-4A10-B802-1E5BF3642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6B918539-48DD-4DE8-ABA3-5281D70C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0AB3BB71-4233-49EC-85FA-3CBE6B7C4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4" name="Pladsholder til indhold 5" descr="Et billede, der indeholder værelse&#10;&#10;Automatisk genereret beskrivelse">
            <a:extLst>
              <a:ext uri="{FF2B5EF4-FFF2-40B4-BE49-F238E27FC236}">
                <a16:creationId xmlns:a16="http://schemas.microsoft.com/office/drawing/2014/main" id="{FA13E7EC-CCBA-4073-AE15-B341A36F7BCC}"/>
              </a:ext>
            </a:extLst>
          </p:cNvPr>
          <p:cNvPicPr>
            <a:picLocks noGrp="1" noChangeAspect="1"/>
          </p:cNvPicPr>
          <p:nvPr>
            <p:ph sz="quarter" idx="13"/>
          </p:nvPr>
        </p:nvPicPr>
        <p:blipFill rotWithShape="1">
          <a:blip r:embed="rId5"/>
          <a:srcRect r="13333" b="-1"/>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73C5C66-FA8D-4328-86A0-7BC26B12CCF5}"/>
              </a:ext>
            </a:extLst>
          </p:cNvPr>
          <p:cNvSpPr>
            <a:spLocks noGrp="1"/>
          </p:cNvSpPr>
          <p:nvPr>
            <p:ph type="title"/>
          </p:nvPr>
        </p:nvSpPr>
        <p:spPr>
          <a:xfrm>
            <a:off x="1303737" y="3593432"/>
            <a:ext cx="7768073" cy="1195136"/>
          </a:xfrm>
        </p:spPr>
        <p:txBody>
          <a:bodyPr vert="horz" lIns="91440" tIns="45720" rIns="91440" bIns="45720" rtlCol="0" anchor="b">
            <a:normAutofit fontScale="90000"/>
          </a:bodyPr>
          <a:lstStyle/>
          <a:p>
            <a:pPr algn="r"/>
            <a:r>
              <a:rPr lang="en-US" sz="6000" dirty="0" err="1">
                <a:solidFill>
                  <a:schemeClr val="tx1"/>
                </a:solidFill>
              </a:rPr>
              <a:t>Spørgsmål</a:t>
            </a:r>
            <a:r>
              <a:rPr lang="en-US" sz="6000" dirty="0">
                <a:solidFill>
                  <a:schemeClr val="tx1"/>
                </a:solidFill>
              </a:rPr>
              <a:t>?</a:t>
            </a:r>
            <a:br>
              <a:rPr lang="en-US" sz="6000" dirty="0">
                <a:solidFill>
                  <a:schemeClr val="tx1"/>
                </a:solidFill>
              </a:rPr>
            </a:br>
            <a:r>
              <a:rPr lang="en-US" sz="3600" dirty="0">
                <a:solidFill>
                  <a:schemeClr val="tx1"/>
                </a:solidFill>
              </a:rPr>
              <a:t>- Husk at </a:t>
            </a:r>
            <a:r>
              <a:rPr lang="en-US" sz="3600" dirty="0" err="1">
                <a:solidFill>
                  <a:schemeClr val="tx1"/>
                </a:solidFill>
              </a:rPr>
              <a:t>skriv</a:t>
            </a:r>
            <a:r>
              <a:rPr lang="en-US" sz="3600" dirty="0">
                <a:solidFill>
                  <a:schemeClr val="tx1"/>
                </a:solidFill>
              </a:rPr>
              <a:t> dem </a:t>
            </a:r>
            <a:r>
              <a:rPr lang="en-US" sz="3600" dirty="0" err="1">
                <a:solidFill>
                  <a:schemeClr val="tx1"/>
                </a:solidFill>
              </a:rPr>
              <a:t>ned</a:t>
            </a:r>
            <a:endParaRPr lang="en-US" sz="6000" dirty="0">
              <a:solidFill>
                <a:schemeClr val="tx1"/>
              </a:solidFill>
            </a:endParaRPr>
          </a:p>
        </p:txBody>
      </p:sp>
      <p:sp>
        <p:nvSpPr>
          <p:cNvPr id="23"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spørgsmål?">
            <a:hlinkClick r:id="" action="ppaction://media"/>
            <a:extLst>
              <a:ext uri="{FF2B5EF4-FFF2-40B4-BE49-F238E27FC236}">
                <a16:creationId xmlns:a16="http://schemas.microsoft.com/office/drawing/2014/main" id="{1CD6D1DC-4560-4317-8F76-8132824147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13125" y="4133031"/>
            <a:ext cx="487363" cy="487363"/>
          </a:xfrm>
          <a:prstGeom prst="rect">
            <a:avLst/>
          </a:prstGeom>
        </p:spPr>
      </p:pic>
    </p:spTree>
    <p:extLst>
      <p:ext uri="{BB962C8B-B14F-4D97-AF65-F5344CB8AC3E}">
        <p14:creationId xmlns:p14="http://schemas.microsoft.com/office/powerpoint/2010/main" val="28860744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ABBC530-2818-4C63-A0F9-DDDFC88C06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83FB850A-FD3A-41E4-9782-00E3FAA50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5" name="Billede 4" descr="Et billede, der indeholder tegning&#10;&#10;Automatisk genereret beskrivelse">
            <a:extLst>
              <a:ext uri="{FF2B5EF4-FFF2-40B4-BE49-F238E27FC236}">
                <a16:creationId xmlns:a16="http://schemas.microsoft.com/office/drawing/2014/main" id="{E781C741-E638-42E6-826C-AE3B5DF6000D}"/>
              </a:ext>
            </a:extLst>
          </p:cNvPr>
          <p:cNvPicPr>
            <a:picLocks noChangeAspect="1"/>
          </p:cNvPicPr>
          <p:nvPr/>
        </p:nvPicPr>
        <p:blipFill rotWithShape="1">
          <a:blip r:embed="rId6">
            <a:alphaModFix amt="43000"/>
          </a:blip>
          <a:srcRect b="8978"/>
          <a:stretch/>
        </p:blipFill>
        <p:spPr>
          <a:xfrm>
            <a:off x="20" y="10"/>
            <a:ext cx="11734780" cy="6408728"/>
          </a:xfrm>
          <a:prstGeom prst="rect">
            <a:avLst/>
          </a:prstGeom>
          <a:ln>
            <a:noFill/>
          </a:ln>
        </p:spPr>
      </p:pic>
      <p:sp>
        <p:nvSpPr>
          <p:cNvPr id="25" name="Freeform 9">
            <a:extLst>
              <a:ext uri="{FF2B5EF4-FFF2-40B4-BE49-F238E27FC236}">
                <a16:creationId xmlns:a16="http://schemas.microsoft.com/office/drawing/2014/main" id="{8C064A0A-E0D3-4457-B1F9-23B5242A6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el 1">
            <a:extLst>
              <a:ext uri="{FF2B5EF4-FFF2-40B4-BE49-F238E27FC236}">
                <a16:creationId xmlns:a16="http://schemas.microsoft.com/office/drawing/2014/main" id="{08B532DF-F289-4F1C-89A0-F6C032EC3AA8}"/>
              </a:ext>
            </a:extLst>
          </p:cNvPr>
          <p:cNvSpPr>
            <a:spLocks noGrp="1"/>
          </p:cNvSpPr>
          <p:nvPr>
            <p:ph type="title"/>
          </p:nvPr>
        </p:nvSpPr>
        <p:spPr>
          <a:xfrm>
            <a:off x="685801" y="685800"/>
            <a:ext cx="10396882" cy="1151965"/>
          </a:xfrm>
        </p:spPr>
        <p:txBody>
          <a:bodyPr>
            <a:normAutofit/>
          </a:bodyPr>
          <a:lstStyle/>
          <a:p>
            <a:r>
              <a:rPr lang="da-DK"/>
              <a:t>opsamling</a:t>
            </a:r>
          </a:p>
        </p:txBody>
      </p:sp>
      <p:sp>
        <p:nvSpPr>
          <p:cNvPr id="3" name="Pladsholder til indhold 2">
            <a:extLst>
              <a:ext uri="{FF2B5EF4-FFF2-40B4-BE49-F238E27FC236}">
                <a16:creationId xmlns:a16="http://schemas.microsoft.com/office/drawing/2014/main" id="{1BB0B36C-4D6E-4A10-B10C-1A3FF138317C}"/>
              </a:ext>
            </a:extLst>
          </p:cNvPr>
          <p:cNvSpPr>
            <a:spLocks noGrp="1"/>
          </p:cNvSpPr>
          <p:nvPr>
            <p:ph sz="quarter" idx="13"/>
          </p:nvPr>
        </p:nvSpPr>
        <p:spPr>
          <a:xfrm>
            <a:off x="685800" y="2063396"/>
            <a:ext cx="10394707" cy="3311189"/>
          </a:xfrm>
        </p:spPr>
        <p:txBody>
          <a:bodyPr>
            <a:normAutofit lnSpcReduction="10000"/>
          </a:bodyPr>
          <a:lstStyle/>
          <a:p>
            <a:pPr>
              <a:lnSpc>
                <a:spcPct val="110000"/>
              </a:lnSpc>
            </a:pPr>
            <a:r>
              <a:rPr lang="da-DK" dirty="0"/>
              <a:t>Du opfordres til at udføre følgende opgaver:</a:t>
            </a:r>
          </a:p>
          <a:p>
            <a:pPr lvl="1">
              <a:lnSpc>
                <a:spcPct val="110000"/>
              </a:lnSpc>
            </a:pPr>
            <a:r>
              <a:rPr lang="da-DK" dirty="0"/>
              <a:t>”Huller” i CV’et: Skriv tre ting ned, som du har lært i en periode, hvor du har stået udenfor job eller uddannelse (Hvis du har dette)</a:t>
            </a:r>
          </a:p>
          <a:p>
            <a:pPr lvl="1">
              <a:lnSpc>
                <a:spcPct val="110000"/>
              </a:lnSpc>
            </a:pPr>
            <a:r>
              <a:rPr lang="da-DK" dirty="0"/>
              <a:t>Faglig Profil: Skriv din egen faglige profil: 5-8 linjer</a:t>
            </a:r>
          </a:p>
          <a:p>
            <a:pPr lvl="1">
              <a:lnSpc>
                <a:spcPct val="110000"/>
              </a:lnSpc>
            </a:pPr>
            <a:r>
              <a:rPr lang="da-DK" dirty="0"/>
              <a:t>Personligt afsnit: Skriv dit eget personlige afsnit til dit cv</a:t>
            </a:r>
          </a:p>
          <a:p>
            <a:pPr>
              <a:lnSpc>
                <a:spcPct val="110000"/>
              </a:lnSpc>
            </a:pPr>
            <a:r>
              <a:rPr lang="da-DK" dirty="0"/>
              <a:t>Du opfordres til at sende dine svar med sikker post via e-Boks. Du finder en vejledning til at sende via e-Boks, der hvor du fandt dette </a:t>
            </a:r>
            <a:r>
              <a:rPr lang="da-DK" dirty="0" err="1"/>
              <a:t>Powerpoint</a:t>
            </a:r>
            <a:r>
              <a:rPr lang="da-DK" dirty="0"/>
              <a:t>.</a:t>
            </a:r>
          </a:p>
          <a:p>
            <a:pPr>
              <a:lnSpc>
                <a:spcPct val="110000"/>
              </a:lnSpc>
            </a:pPr>
            <a:r>
              <a:rPr lang="da-DK" dirty="0"/>
              <a:t>Du er, ud over opgaverne, også velkommen til at sende hele dit personlige CV til os, hvis du ønsker at få kommentarer på det</a:t>
            </a:r>
          </a:p>
          <a:p>
            <a:pPr lvl="1">
              <a:lnSpc>
                <a:spcPct val="110000"/>
              </a:lnSpc>
            </a:pPr>
            <a:endParaRPr lang="da-DK" dirty="0"/>
          </a:p>
          <a:p>
            <a:pPr lvl="1">
              <a:lnSpc>
                <a:spcPct val="110000"/>
              </a:lnSpc>
            </a:pPr>
            <a:endParaRPr lang="da-DK" dirty="0"/>
          </a:p>
        </p:txBody>
      </p:sp>
      <p:sp>
        <p:nvSpPr>
          <p:cNvPr id="27" name="Rectangle 26">
            <a:extLst>
              <a:ext uri="{FF2B5EF4-FFF2-40B4-BE49-F238E27FC236}">
                <a16:creationId xmlns:a16="http://schemas.microsoft.com/office/drawing/2014/main" id="{3EBF8880-9DA8-4529-A341-0B6E4AD12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pic>
        <p:nvPicPr>
          <p:cNvPr id="7" name="Opsamling">
            <a:hlinkClick r:id="" action="ppaction://media"/>
            <a:extLst>
              <a:ext uri="{FF2B5EF4-FFF2-40B4-BE49-F238E27FC236}">
                <a16:creationId xmlns:a16="http://schemas.microsoft.com/office/drawing/2014/main" id="{F2E0F9ED-05CA-44B8-9CF0-50A9CEC9AA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89462" y="794084"/>
            <a:ext cx="487363" cy="487363"/>
          </a:xfrm>
          <a:prstGeom prst="rect">
            <a:avLst/>
          </a:prstGeom>
        </p:spPr>
      </p:pic>
    </p:spTree>
    <p:extLst>
      <p:ext uri="{BB962C8B-B14F-4D97-AF65-F5344CB8AC3E}">
        <p14:creationId xmlns:p14="http://schemas.microsoft.com/office/powerpoint/2010/main" val="38885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15A23-CA88-4C5B-BB72-100D9A4411B4}"/>
              </a:ext>
            </a:extLst>
          </p:cNvPr>
          <p:cNvSpPr>
            <a:spLocks noGrp="1"/>
          </p:cNvSpPr>
          <p:nvPr>
            <p:ph type="title"/>
          </p:nvPr>
        </p:nvSpPr>
        <p:spPr>
          <a:xfrm>
            <a:off x="4708586" y="685800"/>
            <a:ext cx="6374097" cy="1151965"/>
          </a:xfrm>
        </p:spPr>
        <p:txBody>
          <a:bodyPr>
            <a:normAutofit/>
          </a:bodyPr>
          <a:lstStyle/>
          <a:p>
            <a:r>
              <a:rPr lang="da-DK" sz="3800"/>
              <a:t>Hvorfor lave et personligt CV?</a:t>
            </a:r>
          </a:p>
        </p:txBody>
      </p:sp>
      <p:pic>
        <p:nvPicPr>
          <p:cNvPr id="4" name="Pladsholder til indhold 6">
            <a:extLst>
              <a:ext uri="{FF2B5EF4-FFF2-40B4-BE49-F238E27FC236}">
                <a16:creationId xmlns:a16="http://schemas.microsoft.com/office/drawing/2014/main" id="{B6A94AD0-9687-46CA-A84C-920D1A03613D}"/>
              </a:ext>
            </a:extLst>
          </p:cNvPr>
          <p:cNvPicPr>
            <a:picLocks noChangeAspect="1"/>
          </p:cNvPicPr>
          <p:nvPr/>
        </p:nvPicPr>
        <p:blipFill>
          <a:blip r:embed="rId5"/>
          <a:stretch>
            <a:fillRect/>
          </a:stretch>
        </p:blipFill>
        <p:spPr>
          <a:xfrm>
            <a:off x="404226" y="1152841"/>
            <a:ext cx="3840480" cy="3447256"/>
          </a:xfrm>
          <a:prstGeom prst="rect">
            <a:avLst/>
          </a:prstGeom>
          <a:ln w="57150" cmpd="thinThick">
            <a:solidFill>
              <a:schemeClr val="bg1">
                <a:lumMod val="50000"/>
              </a:schemeClr>
            </a:solidFill>
            <a:miter lim="800000"/>
          </a:ln>
        </p:spPr>
      </p:pic>
      <p:sp>
        <p:nvSpPr>
          <p:cNvPr id="3" name="Pladsholder til indhold 2">
            <a:extLst>
              <a:ext uri="{FF2B5EF4-FFF2-40B4-BE49-F238E27FC236}">
                <a16:creationId xmlns:a16="http://schemas.microsoft.com/office/drawing/2014/main" id="{009D3403-19C1-43E1-AF8D-DD97DFF0F135}"/>
              </a:ext>
            </a:extLst>
          </p:cNvPr>
          <p:cNvSpPr>
            <a:spLocks noGrp="1"/>
          </p:cNvSpPr>
          <p:nvPr>
            <p:ph sz="quarter" idx="13"/>
          </p:nvPr>
        </p:nvSpPr>
        <p:spPr>
          <a:xfrm>
            <a:off x="4701906" y="2142066"/>
            <a:ext cx="6380777" cy="3232519"/>
          </a:xfrm>
        </p:spPr>
        <p:txBody>
          <a:bodyPr>
            <a:normAutofit/>
          </a:bodyPr>
          <a:lstStyle/>
          <a:p>
            <a:pPr marL="285750" indent="-285750">
              <a:buFont typeface="Arial"/>
              <a:buChar char="•"/>
            </a:pPr>
            <a:r>
              <a:rPr lang="en-US" u="sng"/>
              <a:t>Facts</a:t>
            </a:r>
            <a:r>
              <a:rPr lang="en-US"/>
              <a:t>: </a:t>
            </a:r>
            <a:r>
              <a:rPr lang="en-US" err="1"/>
              <a:t>Typisk</a:t>
            </a:r>
            <a:r>
              <a:rPr lang="en-US"/>
              <a:t> </a:t>
            </a:r>
            <a:r>
              <a:rPr lang="en-US" err="1"/>
              <a:t>er</a:t>
            </a:r>
            <a:r>
              <a:rPr lang="en-US"/>
              <a:t> </a:t>
            </a:r>
            <a:r>
              <a:rPr lang="en-US" err="1"/>
              <a:t>dit</a:t>
            </a:r>
            <a:r>
              <a:rPr lang="en-US"/>
              <a:t> CV det </a:t>
            </a:r>
            <a:r>
              <a:rPr lang="en-US" err="1"/>
              <a:t>første</a:t>
            </a:r>
            <a:r>
              <a:rPr lang="en-US"/>
              <a:t> </a:t>
            </a:r>
            <a:r>
              <a:rPr lang="en-US" err="1"/>
              <a:t>en</a:t>
            </a:r>
            <a:r>
              <a:rPr lang="en-US"/>
              <a:t> </a:t>
            </a:r>
            <a:r>
              <a:rPr lang="en-US" err="1"/>
              <a:t>arbejdsgiver</a:t>
            </a:r>
            <a:r>
              <a:rPr lang="en-US"/>
              <a:t> </a:t>
            </a:r>
            <a:r>
              <a:rPr lang="en-US" err="1"/>
              <a:t>læser</a:t>
            </a:r>
            <a:r>
              <a:rPr lang="en-US"/>
              <a:t> </a:t>
            </a:r>
          </a:p>
          <a:p>
            <a:pPr marL="285750" indent="-285750">
              <a:buFont typeface="Arial"/>
              <a:buChar char="•"/>
            </a:pPr>
            <a:r>
              <a:rPr lang="en-US" u="sng"/>
              <a:t>Facts:</a:t>
            </a:r>
            <a:r>
              <a:rPr lang="en-US"/>
              <a:t> </a:t>
            </a:r>
            <a:r>
              <a:rPr lang="en-US" err="1"/>
              <a:t>Hvis</a:t>
            </a:r>
            <a:r>
              <a:rPr lang="en-US"/>
              <a:t> </a:t>
            </a:r>
            <a:r>
              <a:rPr lang="en-US" err="1"/>
              <a:t>arbejdsgiver</a:t>
            </a:r>
            <a:r>
              <a:rPr lang="en-US"/>
              <a:t> </a:t>
            </a:r>
            <a:r>
              <a:rPr lang="en-US" err="1"/>
              <a:t>ikke</a:t>
            </a:r>
            <a:r>
              <a:rPr lang="en-US"/>
              <a:t> finder </a:t>
            </a:r>
            <a:r>
              <a:rPr lang="en-US" err="1"/>
              <a:t>CV’et</a:t>
            </a:r>
            <a:r>
              <a:rPr lang="en-US"/>
              <a:t> </a:t>
            </a:r>
            <a:r>
              <a:rPr lang="en-US" err="1"/>
              <a:t>interessant</a:t>
            </a:r>
            <a:r>
              <a:rPr lang="en-US"/>
              <a:t> </a:t>
            </a:r>
            <a:r>
              <a:rPr lang="en-US" err="1"/>
              <a:t>så</a:t>
            </a:r>
            <a:r>
              <a:rPr lang="en-US"/>
              <a:t> </a:t>
            </a:r>
            <a:r>
              <a:rPr lang="en-US" err="1"/>
              <a:t>læser</a:t>
            </a:r>
            <a:r>
              <a:rPr lang="en-US"/>
              <a:t> de </a:t>
            </a:r>
            <a:r>
              <a:rPr lang="en-US" err="1"/>
              <a:t>måske</a:t>
            </a:r>
            <a:r>
              <a:rPr lang="en-US"/>
              <a:t> </a:t>
            </a:r>
            <a:r>
              <a:rPr lang="en-US" err="1"/>
              <a:t>slet</a:t>
            </a:r>
            <a:r>
              <a:rPr lang="en-US"/>
              <a:t> </a:t>
            </a:r>
            <a:r>
              <a:rPr lang="en-US" err="1"/>
              <a:t>ikke</a:t>
            </a:r>
            <a:r>
              <a:rPr lang="en-US"/>
              <a:t> din </a:t>
            </a:r>
            <a:r>
              <a:rPr lang="en-US" err="1"/>
              <a:t>ansøgning</a:t>
            </a:r>
            <a:r>
              <a:rPr lang="en-US"/>
              <a:t> </a:t>
            </a:r>
          </a:p>
          <a:p>
            <a:pPr marL="285750" indent="-285750">
              <a:buFont typeface="Arial"/>
              <a:buChar char="•"/>
            </a:pPr>
            <a:r>
              <a:rPr lang="en-US"/>
              <a:t>Giver </a:t>
            </a:r>
            <a:r>
              <a:rPr lang="en-US" err="1"/>
              <a:t>mulighed</a:t>
            </a:r>
            <a:r>
              <a:rPr lang="en-US"/>
              <a:t> at </a:t>
            </a:r>
            <a:r>
              <a:rPr lang="en-US" err="1"/>
              <a:t>personliggøre</a:t>
            </a:r>
            <a:endParaRPr lang="en-US"/>
          </a:p>
          <a:p>
            <a:pPr marL="285750" indent="-285750">
              <a:buFont typeface="Arial"/>
              <a:buChar char="•"/>
            </a:pPr>
            <a:r>
              <a:rPr lang="en-US"/>
              <a:t>Giver </a:t>
            </a:r>
            <a:r>
              <a:rPr lang="en-US" err="1"/>
              <a:t>mulighed</a:t>
            </a:r>
            <a:r>
              <a:rPr lang="en-US"/>
              <a:t> for at </a:t>
            </a:r>
            <a:r>
              <a:rPr lang="en-US" err="1"/>
              <a:t>skille</a:t>
            </a:r>
            <a:r>
              <a:rPr lang="en-US"/>
              <a:t> sig </a:t>
            </a:r>
            <a:r>
              <a:rPr lang="en-US" err="1"/>
              <a:t>ud</a:t>
            </a:r>
            <a:r>
              <a:rPr lang="en-US"/>
              <a:t> I </a:t>
            </a:r>
            <a:r>
              <a:rPr lang="en-US" err="1"/>
              <a:t>mængden</a:t>
            </a:r>
            <a:endParaRPr lang="en-US"/>
          </a:p>
          <a:p>
            <a:pPr marL="285750" indent="-285750">
              <a:buFont typeface="Arial"/>
              <a:buChar char="•"/>
            </a:pPr>
            <a:r>
              <a:rPr lang="en-US" err="1"/>
              <a:t>Nødvendigt</a:t>
            </a:r>
            <a:r>
              <a:rPr lang="en-US"/>
              <a:t> </a:t>
            </a:r>
            <a:r>
              <a:rPr lang="en-US" err="1"/>
              <a:t>når</a:t>
            </a:r>
            <a:r>
              <a:rPr lang="en-US"/>
              <a:t> man </a:t>
            </a:r>
            <a:r>
              <a:rPr lang="en-US" err="1"/>
              <a:t>skal</a:t>
            </a:r>
            <a:r>
              <a:rPr lang="en-US"/>
              <a:t> “</a:t>
            </a:r>
            <a:r>
              <a:rPr lang="en-US" err="1"/>
              <a:t>sælge</a:t>
            </a:r>
            <a:r>
              <a:rPr lang="en-US"/>
              <a:t> sig </a:t>
            </a:r>
            <a:r>
              <a:rPr lang="en-US" err="1"/>
              <a:t>selv</a:t>
            </a:r>
            <a:r>
              <a:rPr lang="en-US"/>
              <a:t>”</a:t>
            </a:r>
          </a:p>
          <a:p>
            <a:endParaRPr lang="da-DK" dirty="0"/>
          </a:p>
        </p:txBody>
      </p:sp>
      <p:pic>
        <p:nvPicPr>
          <p:cNvPr id="5" name="Hvorfor?">
            <a:hlinkClick r:id="" action="ppaction://media"/>
            <a:extLst>
              <a:ext uri="{FF2B5EF4-FFF2-40B4-BE49-F238E27FC236}">
                <a16:creationId xmlns:a16="http://schemas.microsoft.com/office/drawing/2014/main" id="{7740696F-ADAB-44F4-89BD-A2238B3685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4448" y="1350402"/>
            <a:ext cx="487363" cy="487363"/>
          </a:xfrm>
          <a:prstGeom prst="rect">
            <a:avLst/>
          </a:prstGeom>
        </p:spPr>
      </p:pic>
    </p:spTree>
    <p:extLst>
      <p:ext uri="{BB962C8B-B14F-4D97-AF65-F5344CB8AC3E}">
        <p14:creationId xmlns:p14="http://schemas.microsoft.com/office/powerpoint/2010/main" val="353471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48019B-E2E7-4CFB-A6DC-09441C2133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59CAFCCC-31DC-4DAE-82B5-5595D2B60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36666"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4DAA766E-8B60-438F-BC33-1F432B72F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4" y="0"/>
            <a:ext cx="5308097"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el 1">
            <a:extLst>
              <a:ext uri="{FF2B5EF4-FFF2-40B4-BE49-F238E27FC236}">
                <a16:creationId xmlns:a16="http://schemas.microsoft.com/office/drawing/2014/main" id="{0E2DCAB9-99CD-4B3A-95A0-23130F7D4C6B}"/>
              </a:ext>
            </a:extLst>
          </p:cNvPr>
          <p:cNvSpPr>
            <a:spLocks noGrp="1"/>
          </p:cNvSpPr>
          <p:nvPr>
            <p:ph type="ctrTitle"/>
          </p:nvPr>
        </p:nvSpPr>
        <p:spPr>
          <a:xfrm>
            <a:off x="447039" y="1304458"/>
            <a:ext cx="4333118" cy="2901781"/>
          </a:xfrm>
        </p:spPr>
        <p:txBody>
          <a:bodyPr>
            <a:normAutofit/>
          </a:bodyPr>
          <a:lstStyle/>
          <a:p>
            <a:r>
              <a:rPr lang="da-DK" dirty="0"/>
              <a:t>Tak for din tid</a:t>
            </a:r>
          </a:p>
        </p:txBody>
      </p:sp>
      <p:sp>
        <p:nvSpPr>
          <p:cNvPr id="3" name="Undertitel 2">
            <a:extLst>
              <a:ext uri="{FF2B5EF4-FFF2-40B4-BE49-F238E27FC236}">
                <a16:creationId xmlns:a16="http://schemas.microsoft.com/office/drawing/2014/main" id="{27065708-DA2C-4E09-90D6-F8688108C7C1}"/>
              </a:ext>
            </a:extLst>
          </p:cNvPr>
          <p:cNvSpPr>
            <a:spLocks noGrp="1"/>
          </p:cNvSpPr>
          <p:nvPr>
            <p:ph type="subTitle" idx="1"/>
          </p:nvPr>
        </p:nvSpPr>
        <p:spPr>
          <a:xfrm>
            <a:off x="447039" y="4206239"/>
            <a:ext cx="4333117" cy="1066971"/>
          </a:xfrm>
        </p:spPr>
        <p:txBody>
          <a:bodyPr>
            <a:normAutofit/>
          </a:bodyPr>
          <a:lstStyle/>
          <a:p>
            <a:pPr>
              <a:lnSpc>
                <a:spcPct val="110000"/>
              </a:lnSpc>
            </a:pPr>
            <a:r>
              <a:rPr lang="da-DK" sz="1500" dirty="0"/>
              <a:t>Hvis du har spørgsmål så kontakt Ida eller Charlotte på tlf. 41936200 eller 41936183</a:t>
            </a:r>
          </a:p>
          <a:p>
            <a:pPr>
              <a:lnSpc>
                <a:spcPct val="110000"/>
              </a:lnSpc>
            </a:pPr>
            <a:r>
              <a:rPr lang="da-DK" sz="1500" dirty="0"/>
              <a:t>Vi glæder os til at tale med dig igen!</a:t>
            </a:r>
          </a:p>
        </p:txBody>
      </p:sp>
      <p:sp>
        <p:nvSpPr>
          <p:cNvPr id="16" name="Rectangle 15">
            <a:extLst>
              <a:ext uri="{FF2B5EF4-FFF2-40B4-BE49-F238E27FC236}">
                <a16:creationId xmlns:a16="http://schemas.microsoft.com/office/drawing/2014/main" id="{89FEC5BA-7EFD-4158-BA8C-2BC672629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2" y="0"/>
            <a:ext cx="5255022"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1570CAD-FC56-46B2-8244-328468021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2" y="5752622"/>
            <a:ext cx="5256685"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C0E8A866-203B-4593-8421-E6E7604B9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2" y="450792"/>
            <a:ext cx="5634294"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gning&#10;&#10;Automatisk genereret beskrivelse">
            <a:extLst>
              <a:ext uri="{FF2B5EF4-FFF2-40B4-BE49-F238E27FC236}">
                <a16:creationId xmlns:a16="http://schemas.microsoft.com/office/drawing/2014/main" id="{1D5D6B8A-1C22-4A60-B9ED-144D3DA00B79}"/>
              </a:ext>
            </a:extLst>
          </p:cNvPr>
          <p:cNvPicPr>
            <a:picLocks noChangeAspect="1"/>
          </p:cNvPicPr>
          <p:nvPr/>
        </p:nvPicPr>
        <p:blipFill>
          <a:blip r:embed="rId6"/>
          <a:stretch>
            <a:fillRect/>
          </a:stretch>
        </p:blipFill>
        <p:spPr>
          <a:xfrm>
            <a:off x="6336120" y="1914975"/>
            <a:ext cx="5160018" cy="3022066"/>
          </a:xfrm>
          <a:prstGeom prst="rect">
            <a:avLst/>
          </a:prstGeom>
        </p:spPr>
      </p:pic>
      <p:pic>
        <p:nvPicPr>
          <p:cNvPr id="6" name="Billede 5">
            <a:extLst>
              <a:ext uri="{FF2B5EF4-FFF2-40B4-BE49-F238E27FC236}">
                <a16:creationId xmlns:a16="http://schemas.microsoft.com/office/drawing/2014/main" id="{FFE99C0F-FF2F-4FDA-B4A2-F23F3D98CD44}"/>
              </a:ext>
            </a:extLst>
          </p:cNvPr>
          <p:cNvPicPr>
            <a:picLocks noChangeAspect="1"/>
          </p:cNvPicPr>
          <p:nvPr/>
        </p:nvPicPr>
        <p:blipFill>
          <a:blip r:embed="rId7"/>
          <a:stretch>
            <a:fillRect/>
          </a:stretch>
        </p:blipFill>
        <p:spPr>
          <a:xfrm>
            <a:off x="1308904" y="5160208"/>
            <a:ext cx="896347" cy="1184827"/>
          </a:xfrm>
          <a:prstGeom prst="rect">
            <a:avLst/>
          </a:prstGeom>
        </p:spPr>
      </p:pic>
      <p:pic>
        <p:nvPicPr>
          <p:cNvPr id="8" name="Billede 7" descr="Et billede, der indeholder person, kvinde, beklædning, ung&#10;&#10;Automatisk genereret beskrivelse">
            <a:extLst>
              <a:ext uri="{FF2B5EF4-FFF2-40B4-BE49-F238E27FC236}">
                <a16:creationId xmlns:a16="http://schemas.microsoft.com/office/drawing/2014/main" id="{5839ED0D-0E80-49AF-BCDA-A96811DD26A6}"/>
              </a:ext>
            </a:extLst>
          </p:cNvPr>
          <p:cNvPicPr>
            <a:picLocks noChangeAspect="1"/>
          </p:cNvPicPr>
          <p:nvPr/>
        </p:nvPicPr>
        <p:blipFill>
          <a:blip r:embed="rId8"/>
          <a:stretch>
            <a:fillRect/>
          </a:stretch>
        </p:blipFill>
        <p:spPr>
          <a:xfrm>
            <a:off x="404369" y="5118468"/>
            <a:ext cx="689599" cy="1226567"/>
          </a:xfrm>
          <a:prstGeom prst="rect">
            <a:avLst/>
          </a:prstGeom>
        </p:spPr>
      </p:pic>
      <p:pic>
        <p:nvPicPr>
          <p:cNvPr id="4" name="Tak for din tid">
            <a:hlinkClick r:id="" action="ppaction://media"/>
            <a:extLst>
              <a:ext uri="{FF2B5EF4-FFF2-40B4-BE49-F238E27FC236}">
                <a16:creationId xmlns:a16="http://schemas.microsoft.com/office/drawing/2014/main" id="{74EF77DD-667C-476D-94F3-545C20C1C3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55785" y="1023101"/>
            <a:ext cx="487363" cy="487363"/>
          </a:xfrm>
          <a:prstGeom prst="rect">
            <a:avLst/>
          </a:prstGeom>
        </p:spPr>
      </p:pic>
    </p:spTree>
    <p:extLst>
      <p:ext uri="{BB962C8B-B14F-4D97-AF65-F5344CB8AC3E}">
        <p14:creationId xmlns:p14="http://schemas.microsoft.com/office/powerpoint/2010/main" val="34360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F65652A4-0F07-4561-A1C7-3FAA3B5B2F67}"/>
              </a:ext>
            </a:extLst>
          </p:cNvPr>
          <p:cNvPicPr>
            <a:picLocks noChangeAspect="1"/>
          </p:cNvPicPr>
          <p:nvPr/>
        </p:nvPicPr>
        <p:blipFill rotWithShape="1">
          <a:blip r:embed="rId4"/>
          <a:srcRect l="33204" t="12815" r="34611" b="5113"/>
          <a:stretch/>
        </p:blipFill>
        <p:spPr>
          <a:xfrm>
            <a:off x="471210" y="1023179"/>
            <a:ext cx="3923931" cy="5628444"/>
          </a:xfrm>
          <a:prstGeom prst="rect">
            <a:avLst/>
          </a:prstGeom>
        </p:spPr>
      </p:pic>
      <p:pic>
        <p:nvPicPr>
          <p:cNvPr id="3" name="Billede 2">
            <a:extLst>
              <a:ext uri="{FF2B5EF4-FFF2-40B4-BE49-F238E27FC236}">
                <a16:creationId xmlns:a16="http://schemas.microsoft.com/office/drawing/2014/main" id="{589A372B-C530-405F-A52F-2C771D965594}"/>
              </a:ext>
            </a:extLst>
          </p:cNvPr>
          <p:cNvPicPr>
            <a:picLocks noChangeAspect="1"/>
          </p:cNvPicPr>
          <p:nvPr/>
        </p:nvPicPr>
        <p:blipFill rotWithShape="1">
          <a:blip r:embed="rId5"/>
          <a:srcRect l="33441" t="12640" r="34375" b="5289"/>
          <a:stretch/>
        </p:blipFill>
        <p:spPr>
          <a:xfrm>
            <a:off x="4569040" y="1023178"/>
            <a:ext cx="3923932" cy="5628445"/>
          </a:xfrm>
          <a:prstGeom prst="rect">
            <a:avLst/>
          </a:prstGeom>
        </p:spPr>
      </p:pic>
      <p:sp>
        <p:nvSpPr>
          <p:cNvPr id="4" name="Rektangel 3">
            <a:extLst>
              <a:ext uri="{FF2B5EF4-FFF2-40B4-BE49-F238E27FC236}">
                <a16:creationId xmlns:a16="http://schemas.microsoft.com/office/drawing/2014/main" id="{4681AD3E-2DAA-41A8-AC27-2C36A9935DE5}"/>
              </a:ext>
            </a:extLst>
          </p:cNvPr>
          <p:cNvSpPr/>
          <p:nvPr/>
        </p:nvSpPr>
        <p:spPr>
          <a:xfrm>
            <a:off x="471210" y="99848"/>
            <a:ext cx="6917278" cy="923330"/>
          </a:xfrm>
          <a:prstGeom prst="rect">
            <a:avLst/>
          </a:prstGeom>
          <a:noFill/>
        </p:spPr>
        <p:txBody>
          <a:bodyPr wrap="none" lIns="91440" tIns="45720" rIns="91440" bIns="45720">
            <a:spAutoFit/>
          </a:bodyPr>
          <a:lstStyle/>
          <a:p>
            <a:pPr algn="ctr"/>
            <a:r>
              <a:rPr lang="da-DK" sz="5400" dirty="0">
                <a:ln w="0"/>
                <a:effectLst>
                  <a:outerShdw blurRad="38100" dist="19050" dir="2700000" algn="tl" rotWithShape="0">
                    <a:schemeClr val="dk1">
                      <a:alpha val="40000"/>
                    </a:schemeClr>
                  </a:outerShdw>
                </a:effectLst>
              </a:rPr>
              <a:t>Eksempel på opsætning</a:t>
            </a:r>
            <a:endParaRPr lang="da-DK" sz="5400" b="0" cap="none" spc="0" dirty="0">
              <a:ln w="0"/>
              <a:solidFill>
                <a:schemeClr val="tx1"/>
              </a:solidFill>
              <a:effectLst>
                <a:outerShdw blurRad="38100" dist="19050" dir="2700000" algn="tl" rotWithShape="0">
                  <a:schemeClr val="dk1">
                    <a:alpha val="40000"/>
                  </a:schemeClr>
                </a:outerShdw>
              </a:effectLst>
            </a:endParaRPr>
          </a:p>
        </p:txBody>
      </p:sp>
      <p:sp>
        <p:nvSpPr>
          <p:cNvPr id="5" name="Tekstfelt 4">
            <a:extLst>
              <a:ext uri="{FF2B5EF4-FFF2-40B4-BE49-F238E27FC236}">
                <a16:creationId xmlns:a16="http://schemas.microsoft.com/office/drawing/2014/main" id="{FECC9F6F-E0E9-499E-8BF9-55DDB7B1CF94}"/>
              </a:ext>
            </a:extLst>
          </p:cNvPr>
          <p:cNvSpPr txBox="1"/>
          <p:nvPr/>
        </p:nvSpPr>
        <p:spPr>
          <a:xfrm>
            <a:off x="5880253" y="4881342"/>
            <a:ext cx="6844684" cy="646331"/>
          </a:xfrm>
          <a:prstGeom prst="rect">
            <a:avLst/>
          </a:prstGeom>
          <a:noFill/>
        </p:spPr>
        <p:txBody>
          <a:bodyPr wrap="square" rtlCol="0">
            <a:spAutoFit/>
          </a:bodyPr>
          <a:lstStyle/>
          <a:p>
            <a:r>
              <a:rPr lang="da-DK" dirty="0"/>
              <a:t>Du kan finde dette eksempel med flere på følgende link: </a:t>
            </a:r>
            <a:r>
              <a:rPr lang="da-DK" dirty="0">
                <a:hlinkClick r:id="rId6"/>
              </a:rPr>
              <a:t>https://ballisager.com/6-gratis-cv-skabeloner-eksempler/</a:t>
            </a:r>
            <a:r>
              <a:rPr lang="da-DK" dirty="0"/>
              <a:t> </a:t>
            </a:r>
          </a:p>
        </p:txBody>
      </p:sp>
      <p:pic>
        <p:nvPicPr>
          <p:cNvPr id="6" name="Opsætning">
            <a:hlinkClick r:id="" action="ppaction://media"/>
            <a:extLst>
              <a:ext uri="{FF2B5EF4-FFF2-40B4-BE49-F238E27FC236}">
                <a16:creationId xmlns:a16="http://schemas.microsoft.com/office/drawing/2014/main" id="{AFA02C70-2EE0-453C-BE5A-ECE41AB1FB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02595" y="2464897"/>
            <a:ext cx="487363" cy="487363"/>
          </a:xfrm>
          <a:prstGeom prst="rect">
            <a:avLst/>
          </a:prstGeom>
        </p:spPr>
      </p:pic>
    </p:spTree>
    <p:extLst>
      <p:ext uri="{BB962C8B-B14F-4D97-AF65-F5344CB8AC3E}">
        <p14:creationId xmlns:p14="http://schemas.microsoft.com/office/powerpoint/2010/main" val="389935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 name="Billede 5" descr="Et billede, der indeholder tegning, bord&#10;&#10;Automatisk genereret beskrivelse">
            <a:extLst>
              <a:ext uri="{FF2B5EF4-FFF2-40B4-BE49-F238E27FC236}">
                <a16:creationId xmlns:a16="http://schemas.microsoft.com/office/drawing/2014/main" id="{4899C75E-F919-4F4A-B089-B0AD47168C4A}"/>
              </a:ext>
            </a:extLst>
          </p:cNvPr>
          <p:cNvPicPr>
            <a:picLocks noChangeAspect="1"/>
          </p:cNvPicPr>
          <p:nvPr/>
        </p:nvPicPr>
        <p:blipFill rotWithShape="1">
          <a:blip r:embed="rId5"/>
          <a:srcRect r="7110" b="-1"/>
          <a:stretch/>
        </p:blipFill>
        <p:spPr>
          <a:xfrm>
            <a:off x="20" y="10"/>
            <a:ext cx="12191980" cy="6857990"/>
          </a:xfrm>
          <a:prstGeom prst="rect">
            <a:avLst/>
          </a:prstGeom>
        </p:spPr>
      </p:pic>
      <p:sp>
        <p:nvSpPr>
          <p:cNvPr id="15" name="Rectangle 10">
            <a:extLst>
              <a:ext uri="{FF2B5EF4-FFF2-40B4-BE49-F238E27FC236}">
                <a16:creationId xmlns:a16="http://schemas.microsoft.com/office/drawing/2014/main" id="{BDC81281-C11D-4E00-8FBA-06356AA3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3067" y="613608"/>
            <a:ext cx="8044107" cy="5638800"/>
          </a:xfrm>
          <a:custGeom>
            <a:avLst/>
            <a:gdLst/>
            <a:ahLst/>
            <a:cxnLst/>
            <a:rect l="l" t="t" r="r" b="b"/>
            <a:pathLst>
              <a:path w="8044107" h="5638800">
                <a:moveTo>
                  <a:pt x="8044107" y="0"/>
                </a:moveTo>
                <a:lnTo>
                  <a:pt x="8044107"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887A26A8-32F5-42A0-A3EE-9F41B0D9D80D}"/>
              </a:ext>
            </a:extLst>
          </p:cNvPr>
          <p:cNvSpPr>
            <a:spLocks noGrp="1"/>
          </p:cNvSpPr>
          <p:nvPr>
            <p:ph type="title"/>
          </p:nvPr>
        </p:nvSpPr>
        <p:spPr>
          <a:xfrm rot="21420000">
            <a:off x="486113" y="1220999"/>
            <a:ext cx="6851188" cy="1151965"/>
          </a:xfrm>
        </p:spPr>
        <p:txBody>
          <a:bodyPr>
            <a:normAutofit/>
          </a:bodyPr>
          <a:lstStyle/>
          <a:p>
            <a:r>
              <a:rPr lang="da-DK" sz="4200">
                <a:solidFill>
                  <a:schemeClr val="bg1"/>
                </a:solidFill>
              </a:rPr>
              <a:t>Hvad skal CV’et indeholde?	</a:t>
            </a:r>
          </a:p>
        </p:txBody>
      </p:sp>
      <p:sp>
        <p:nvSpPr>
          <p:cNvPr id="3" name="Pladsholder til indhold 2">
            <a:extLst>
              <a:ext uri="{FF2B5EF4-FFF2-40B4-BE49-F238E27FC236}">
                <a16:creationId xmlns:a16="http://schemas.microsoft.com/office/drawing/2014/main" id="{498D3D65-92BF-46E9-B1E3-0319AF0EDBBF}"/>
              </a:ext>
            </a:extLst>
          </p:cNvPr>
          <p:cNvSpPr>
            <a:spLocks noGrp="1"/>
          </p:cNvSpPr>
          <p:nvPr>
            <p:ph sz="quarter" idx="13"/>
          </p:nvPr>
        </p:nvSpPr>
        <p:spPr>
          <a:xfrm rot="21420000">
            <a:off x="601738" y="2448072"/>
            <a:ext cx="6859199" cy="3499996"/>
          </a:xfrm>
        </p:spPr>
        <p:txBody>
          <a:bodyPr>
            <a:normAutofit/>
          </a:bodyPr>
          <a:lstStyle/>
          <a:p>
            <a:pPr>
              <a:lnSpc>
                <a:spcPct val="110000"/>
              </a:lnSpc>
            </a:pPr>
            <a:r>
              <a:rPr lang="da-DK" sz="1600" dirty="0">
                <a:solidFill>
                  <a:schemeClr val="bg1"/>
                </a:solidFill>
              </a:rPr>
              <a:t>Kontaktinfo</a:t>
            </a:r>
          </a:p>
          <a:p>
            <a:pPr>
              <a:lnSpc>
                <a:spcPct val="110000"/>
              </a:lnSpc>
            </a:pPr>
            <a:r>
              <a:rPr lang="da-DK" sz="1600" dirty="0">
                <a:solidFill>
                  <a:schemeClr val="bg1"/>
                </a:solidFill>
              </a:rPr>
              <a:t>billede</a:t>
            </a:r>
          </a:p>
          <a:p>
            <a:pPr>
              <a:lnSpc>
                <a:spcPct val="110000"/>
              </a:lnSpc>
            </a:pPr>
            <a:r>
              <a:rPr lang="da-DK" sz="1600" dirty="0">
                <a:solidFill>
                  <a:schemeClr val="bg1"/>
                </a:solidFill>
              </a:rPr>
              <a:t>faglig profil</a:t>
            </a:r>
          </a:p>
          <a:p>
            <a:pPr>
              <a:lnSpc>
                <a:spcPct val="110000"/>
              </a:lnSpc>
            </a:pPr>
            <a:r>
              <a:rPr lang="da-DK" sz="1600" dirty="0">
                <a:solidFill>
                  <a:schemeClr val="bg1"/>
                </a:solidFill>
              </a:rPr>
              <a:t>Erhvervserfaring</a:t>
            </a:r>
          </a:p>
          <a:p>
            <a:pPr>
              <a:lnSpc>
                <a:spcPct val="110000"/>
              </a:lnSpc>
            </a:pPr>
            <a:r>
              <a:rPr lang="da-DK" sz="1600" dirty="0">
                <a:solidFill>
                  <a:schemeClr val="bg1"/>
                </a:solidFill>
              </a:rPr>
              <a:t>Uddannelse/kurser</a:t>
            </a:r>
          </a:p>
          <a:p>
            <a:pPr>
              <a:lnSpc>
                <a:spcPct val="110000"/>
              </a:lnSpc>
            </a:pPr>
            <a:r>
              <a:rPr lang="da-DK" sz="1600" dirty="0">
                <a:solidFill>
                  <a:schemeClr val="bg1"/>
                </a:solidFill>
              </a:rPr>
              <a:t>Anden erfaring</a:t>
            </a:r>
          </a:p>
          <a:p>
            <a:pPr>
              <a:lnSpc>
                <a:spcPct val="110000"/>
              </a:lnSpc>
            </a:pPr>
            <a:r>
              <a:rPr lang="da-DK" sz="1600" dirty="0">
                <a:solidFill>
                  <a:schemeClr val="bg1"/>
                </a:solidFill>
              </a:rPr>
              <a:t>IT</a:t>
            </a:r>
          </a:p>
          <a:p>
            <a:pPr>
              <a:lnSpc>
                <a:spcPct val="110000"/>
              </a:lnSpc>
            </a:pPr>
            <a:r>
              <a:rPr lang="da-DK" sz="1600" dirty="0">
                <a:solidFill>
                  <a:schemeClr val="bg1"/>
                </a:solidFill>
              </a:rPr>
              <a:t>Sprog</a:t>
            </a:r>
          </a:p>
          <a:p>
            <a:pPr>
              <a:lnSpc>
                <a:spcPct val="110000"/>
              </a:lnSpc>
            </a:pPr>
            <a:r>
              <a:rPr lang="da-DK" sz="1600" dirty="0">
                <a:solidFill>
                  <a:schemeClr val="bg1"/>
                </a:solidFill>
              </a:rPr>
              <a:t>Personligt afsnit</a:t>
            </a:r>
          </a:p>
        </p:txBody>
      </p:sp>
      <p:pic>
        <p:nvPicPr>
          <p:cNvPr id="4" name="Indhold">
            <a:hlinkClick r:id="" action="ppaction://media"/>
            <a:extLst>
              <a:ext uri="{FF2B5EF4-FFF2-40B4-BE49-F238E27FC236}">
                <a16:creationId xmlns:a16="http://schemas.microsoft.com/office/drawing/2014/main" id="{BD2B654B-FA3F-4E37-B5BF-641A8637A8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1644" y="3850946"/>
            <a:ext cx="487363" cy="487363"/>
          </a:xfrm>
          <a:prstGeom prst="rect">
            <a:avLst/>
          </a:prstGeom>
        </p:spPr>
      </p:pic>
    </p:spTree>
    <p:extLst>
      <p:ext uri="{BB962C8B-B14F-4D97-AF65-F5344CB8AC3E}">
        <p14:creationId xmlns:p14="http://schemas.microsoft.com/office/powerpoint/2010/main" val="22800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D882EE-1C56-42A4-97AB-8DBF40EC55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994414B8-51D2-48F2-B08F-F3F515D0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4" name="Billede 3">
            <a:extLst>
              <a:ext uri="{FF2B5EF4-FFF2-40B4-BE49-F238E27FC236}">
                <a16:creationId xmlns:a16="http://schemas.microsoft.com/office/drawing/2014/main" id="{1F611FC3-7C52-4B92-938C-20A4461E07E9}"/>
              </a:ext>
            </a:extLst>
          </p:cNvPr>
          <p:cNvPicPr>
            <a:picLocks noChangeAspect="1"/>
          </p:cNvPicPr>
          <p:nvPr/>
        </p:nvPicPr>
        <p:blipFill rotWithShape="1">
          <a:blip r:embed="rId6"/>
          <a:srcRect l="5647" r="13644" b="-1"/>
          <a:stretch/>
        </p:blipFill>
        <p:spPr>
          <a:xfrm>
            <a:off x="6562455" y="762843"/>
            <a:ext cx="4677405" cy="4870127"/>
          </a:xfrm>
          <a:prstGeom prst="rect">
            <a:avLst/>
          </a:prstGeom>
          <a:ln>
            <a:noFill/>
          </a:ln>
        </p:spPr>
      </p:pic>
      <p:sp>
        <p:nvSpPr>
          <p:cNvPr id="13" name="Freeform 9">
            <a:extLst>
              <a:ext uri="{FF2B5EF4-FFF2-40B4-BE49-F238E27FC236}">
                <a16:creationId xmlns:a16="http://schemas.microsoft.com/office/drawing/2014/main" id="{B9111584-21F2-41C8-AB8B-AE21FF68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36B69345-695D-4D04-96EA-0EAA72398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74E28C8D-9BDD-48B1-9E04-F7A8310FCAF5}"/>
              </a:ext>
            </a:extLst>
          </p:cNvPr>
          <p:cNvSpPr>
            <a:spLocks noGrp="1"/>
          </p:cNvSpPr>
          <p:nvPr>
            <p:ph type="title"/>
          </p:nvPr>
        </p:nvSpPr>
        <p:spPr>
          <a:xfrm>
            <a:off x="685799" y="690479"/>
            <a:ext cx="4957275" cy="1146825"/>
          </a:xfrm>
        </p:spPr>
        <p:txBody>
          <a:bodyPr>
            <a:normAutofit/>
          </a:bodyPr>
          <a:lstStyle/>
          <a:p>
            <a:r>
              <a:rPr lang="da-DK">
                <a:solidFill>
                  <a:schemeClr val="bg1"/>
                </a:solidFill>
              </a:rPr>
              <a:t>Kontaktinfo</a:t>
            </a:r>
          </a:p>
        </p:txBody>
      </p:sp>
      <p:sp>
        <p:nvSpPr>
          <p:cNvPr id="3" name="Pladsholder til indhold 2">
            <a:extLst>
              <a:ext uri="{FF2B5EF4-FFF2-40B4-BE49-F238E27FC236}">
                <a16:creationId xmlns:a16="http://schemas.microsoft.com/office/drawing/2014/main" id="{9887E769-6AFD-42E2-BF3B-5AFF21281D18}"/>
              </a:ext>
            </a:extLst>
          </p:cNvPr>
          <p:cNvSpPr>
            <a:spLocks noGrp="1"/>
          </p:cNvSpPr>
          <p:nvPr>
            <p:ph sz="quarter" idx="13"/>
          </p:nvPr>
        </p:nvSpPr>
        <p:spPr>
          <a:xfrm>
            <a:off x="685800" y="2063395"/>
            <a:ext cx="4957273" cy="3446103"/>
          </a:xfrm>
        </p:spPr>
        <p:txBody>
          <a:bodyPr>
            <a:normAutofit/>
          </a:bodyPr>
          <a:lstStyle/>
          <a:p>
            <a:pPr>
              <a:lnSpc>
                <a:spcPct val="110000"/>
              </a:lnSpc>
            </a:pPr>
            <a:r>
              <a:rPr lang="da-DK" sz="1700">
                <a:solidFill>
                  <a:schemeClr val="bg1"/>
                </a:solidFill>
              </a:rPr>
              <a:t>Skal altid stå øverst i dit cv</a:t>
            </a:r>
          </a:p>
          <a:p>
            <a:pPr>
              <a:lnSpc>
                <a:spcPct val="110000"/>
              </a:lnSpc>
            </a:pPr>
            <a:r>
              <a:rPr lang="da-DK" sz="1700">
                <a:solidFill>
                  <a:schemeClr val="bg1"/>
                </a:solidFill>
              </a:rPr>
              <a:t>Det skal være nemt at kontakte dig!</a:t>
            </a:r>
          </a:p>
          <a:p>
            <a:pPr>
              <a:lnSpc>
                <a:spcPct val="110000"/>
              </a:lnSpc>
            </a:pPr>
            <a:r>
              <a:rPr lang="da-DK" sz="1700">
                <a:solidFill>
                  <a:schemeClr val="bg1"/>
                </a:solidFill>
              </a:rPr>
              <a:t>Det er ikke nok at skrive det på ansøgningen</a:t>
            </a:r>
          </a:p>
          <a:p>
            <a:pPr>
              <a:lnSpc>
                <a:spcPct val="110000"/>
              </a:lnSpc>
            </a:pPr>
            <a:r>
              <a:rPr lang="da-DK" sz="1700" b="1">
                <a:solidFill>
                  <a:schemeClr val="bg1"/>
                </a:solidFill>
              </a:rPr>
              <a:t>De vigtigste oplysninger:</a:t>
            </a:r>
          </a:p>
          <a:p>
            <a:pPr lvl="1">
              <a:lnSpc>
                <a:spcPct val="110000"/>
              </a:lnSpc>
            </a:pPr>
            <a:r>
              <a:rPr lang="da-DK" sz="1700">
                <a:solidFill>
                  <a:schemeClr val="bg1"/>
                </a:solidFill>
              </a:rPr>
              <a:t>Navn</a:t>
            </a:r>
          </a:p>
          <a:p>
            <a:pPr lvl="1">
              <a:lnSpc>
                <a:spcPct val="110000"/>
              </a:lnSpc>
            </a:pPr>
            <a:r>
              <a:rPr lang="da-DK" sz="1700">
                <a:solidFill>
                  <a:schemeClr val="bg1"/>
                </a:solidFill>
              </a:rPr>
              <a:t>Bopæl</a:t>
            </a:r>
          </a:p>
          <a:p>
            <a:pPr lvl="1">
              <a:lnSpc>
                <a:spcPct val="110000"/>
              </a:lnSpc>
            </a:pPr>
            <a:r>
              <a:rPr lang="da-DK" sz="1700">
                <a:solidFill>
                  <a:schemeClr val="bg1"/>
                </a:solidFill>
              </a:rPr>
              <a:t>Telefonnummer</a:t>
            </a:r>
          </a:p>
          <a:p>
            <a:pPr lvl="1">
              <a:lnSpc>
                <a:spcPct val="110000"/>
              </a:lnSpc>
            </a:pPr>
            <a:r>
              <a:rPr lang="da-DK" sz="1700">
                <a:solidFill>
                  <a:schemeClr val="bg1"/>
                </a:solidFill>
              </a:rPr>
              <a:t>Mail</a:t>
            </a:r>
          </a:p>
          <a:p>
            <a:pPr lvl="1">
              <a:lnSpc>
                <a:spcPct val="110000"/>
              </a:lnSpc>
            </a:pPr>
            <a:r>
              <a:rPr lang="da-DK" sz="1700">
                <a:solidFill>
                  <a:schemeClr val="bg1"/>
                </a:solidFill>
              </a:rPr>
              <a:t>Fødselsdag, kan dog undlades</a:t>
            </a:r>
          </a:p>
        </p:txBody>
      </p:sp>
      <p:pic>
        <p:nvPicPr>
          <p:cNvPr id="5" name="Kontaktinfo">
            <a:hlinkClick r:id="" action="ppaction://media"/>
            <a:extLst>
              <a:ext uri="{FF2B5EF4-FFF2-40B4-BE49-F238E27FC236}">
                <a16:creationId xmlns:a16="http://schemas.microsoft.com/office/drawing/2014/main" id="{56799B51-DDB7-4F41-BFD9-E416C97E9F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40885" y="3941568"/>
            <a:ext cx="487363" cy="487363"/>
          </a:xfrm>
          <a:prstGeom prst="rect">
            <a:avLst/>
          </a:prstGeom>
        </p:spPr>
      </p:pic>
    </p:spTree>
    <p:extLst>
      <p:ext uri="{BB962C8B-B14F-4D97-AF65-F5344CB8AC3E}">
        <p14:creationId xmlns:p14="http://schemas.microsoft.com/office/powerpoint/2010/main" val="36597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9182D-7B90-47B9-9EAB-C95F5900F942}"/>
              </a:ext>
            </a:extLst>
          </p:cNvPr>
          <p:cNvSpPr>
            <a:spLocks noGrp="1"/>
          </p:cNvSpPr>
          <p:nvPr>
            <p:ph type="title"/>
          </p:nvPr>
        </p:nvSpPr>
        <p:spPr>
          <a:xfrm>
            <a:off x="685801" y="685800"/>
            <a:ext cx="6397155" cy="1151965"/>
          </a:xfrm>
        </p:spPr>
        <p:txBody>
          <a:bodyPr>
            <a:normAutofit/>
          </a:bodyPr>
          <a:lstStyle/>
          <a:p>
            <a:r>
              <a:rPr lang="da-DK" sz="4600"/>
              <a:t>Eksempel - Kontaktinfo</a:t>
            </a:r>
          </a:p>
        </p:txBody>
      </p:sp>
      <p:sp>
        <p:nvSpPr>
          <p:cNvPr id="3" name="Pladsholder til indhold 2">
            <a:extLst>
              <a:ext uri="{FF2B5EF4-FFF2-40B4-BE49-F238E27FC236}">
                <a16:creationId xmlns:a16="http://schemas.microsoft.com/office/drawing/2014/main" id="{20C3A00D-641B-4A53-981B-F33C3FC26E19}"/>
              </a:ext>
            </a:extLst>
          </p:cNvPr>
          <p:cNvSpPr>
            <a:spLocks noGrp="1"/>
          </p:cNvSpPr>
          <p:nvPr>
            <p:ph sz="quarter" idx="13"/>
          </p:nvPr>
        </p:nvSpPr>
        <p:spPr>
          <a:xfrm>
            <a:off x="685800" y="1752601"/>
            <a:ext cx="6397157" cy="3612562"/>
          </a:xfrm>
        </p:spPr>
        <p:txBody>
          <a:bodyPr>
            <a:normAutofit/>
          </a:bodyPr>
          <a:lstStyle/>
          <a:p>
            <a:pPr>
              <a:lnSpc>
                <a:spcPct val="110000"/>
              </a:lnSpc>
            </a:pPr>
            <a:r>
              <a:rPr lang="da-DK" sz="1700" dirty="0"/>
              <a:t>Kasper Hansen</a:t>
            </a:r>
          </a:p>
          <a:p>
            <a:pPr>
              <a:lnSpc>
                <a:spcPct val="110000"/>
              </a:lnSpc>
            </a:pPr>
            <a:r>
              <a:rPr lang="da-DK" sz="1700" dirty="0"/>
              <a:t>Mail: </a:t>
            </a:r>
            <a:r>
              <a:rPr lang="da-DK" sz="1700" dirty="0">
                <a:hlinkClick r:id="rId5"/>
              </a:rPr>
              <a:t>kasperh@gmail.com</a:t>
            </a:r>
            <a:r>
              <a:rPr lang="da-DK" sz="1700" dirty="0"/>
              <a:t>  </a:t>
            </a:r>
          </a:p>
          <a:p>
            <a:pPr>
              <a:lnSpc>
                <a:spcPct val="110000"/>
              </a:lnSpc>
            </a:pPr>
            <a:r>
              <a:rPr lang="nb-NO" sz="1700" dirty="0"/>
              <a:t>Mobil: 32 12 34 56 </a:t>
            </a:r>
          </a:p>
          <a:p>
            <a:pPr>
              <a:lnSpc>
                <a:spcPct val="110000"/>
              </a:lnSpc>
            </a:pPr>
            <a:r>
              <a:rPr lang="da-DK" sz="1700" dirty="0"/>
              <a:t>Højvangen 32, 9800 Hjørring</a:t>
            </a:r>
          </a:p>
          <a:p>
            <a:pPr>
              <a:lnSpc>
                <a:spcPct val="110000"/>
              </a:lnSpc>
            </a:pPr>
            <a:endParaRPr lang="da-DK" sz="1700" b="1" dirty="0"/>
          </a:p>
          <a:p>
            <a:pPr>
              <a:lnSpc>
                <a:spcPct val="110000"/>
              </a:lnSpc>
            </a:pPr>
            <a:r>
              <a:rPr lang="da-DK" sz="1700" dirty="0"/>
              <a:t>Overvej lige en ekstra gang hvordan din e-mailadresse ser ud:</a:t>
            </a:r>
          </a:p>
          <a:p>
            <a:pPr>
              <a:lnSpc>
                <a:spcPct val="110000"/>
              </a:lnSpc>
            </a:pPr>
            <a:r>
              <a:rPr lang="da-DK" sz="1700" dirty="0"/>
              <a:t>Mailadresser som f.eks. </a:t>
            </a:r>
            <a:r>
              <a:rPr lang="da-DK" sz="1700" dirty="0">
                <a:hlinkClick r:id="rId6"/>
              </a:rPr>
              <a:t>lækkermus123@gmail.com</a:t>
            </a:r>
            <a:r>
              <a:rPr lang="da-DK" sz="1700" dirty="0"/>
              <a:t> eller </a:t>
            </a:r>
            <a:r>
              <a:rPr lang="da-DK" sz="1700" dirty="0">
                <a:hlinkClick r:id="rId7"/>
              </a:rPr>
              <a:t>gangsterboy1997@hotmail.dk</a:t>
            </a:r>
            <a:r>
              <a:rPr lang="da-DK" sz="1700" dirty="0"/>
              <a:t> er mindre gode hos en arbejdsgiver</a:t>
            </a:r>
          </a:p>
          <a:p>
            <a:pPr>
              <a:lnSpc>
                <a:spcPct val="110000"/>
              </a:lnSpc>
            </a:pPr>
            <a:endParaRPr lang="da-DK" sz="1700" dirty="0"/>
          </a:p>
        </p:txBody>
      </p:sp>
      <p:pic>
        <p:nvPicPr>
          <p:cNvPr id="4" name="Billede 3" descr="Et billede, der indeholder computer&#10;&#10;Automatisk genereret beskrivelse">
            <a:extLst>
              <a:ext uri="{FF2B5EF4-FFF2-40B4-BE49-F238E27FC236}">
                <a16:creationId xmlns:a16="http://schemas.microsoft.com/office/drawing/2014/main" id="{EC42AD59-A728-4F5F-8732-D5119FCD6E67}"/>
              </a:ext>
            </a:extLst>
          </p:cNvPr>
          <p:cNvPicPr>
            <a:picLocks noChangeAspect="1"/>
          </p:cNvPicPr>
          <p:nvPr/>
        </p:nvPicPr>
        <p:blipFill>
          <a:blip r:embed="rId8"/>
          <a:stretch>
            <a:fillRect/>
          </a:stretch>
        </p:blipFill>
        <p:spPr>
          <a:xfrm>
            <a:off x="7568124" y="1264505"/>
            <a:ext cx="3836475" cy="3223928"/>
          </a:xfrm>
          <a:prstGeom prst="rect">
            <a:avLst/>
          </a:prstGeom>
          <a:ln w="57150" cmpd="thinThick">
            <a:solidFill>
              <a:schemeClr val="bg1">
                <a:lumMod val="50000"/>
              </a:schemeClr>
            </a:solidFill>
            <a:miter lim="800000"/>
          </a:ln>
        </p:spPr>
      </p:pic>
      <p:sp>
        <p:nvSpPr>
          <p:cNvPr id="5" name="Rektangel 4">
            <a:extLst>
              <a:ext uri="{FF2B5EF4-FFF2-40B4-BE49-F238E27FC236}">
                <a16:creationId xmlns:a16="http://schemas.microsoft.com/office/drawing/2014/main" id="{DB91AEC1-E2B9-4DB2-B1BC-B3C3B48B67D2}"/>
              </a:ext>
            </a:extLst>
          </p:cNvPr>
          <p:cNvSpPr/>
          <p:nvPr/>
        </p:nvSpPr>
        <p:spPr>
          <a:xfrm>
            <a:off x="4247311" y="1981236"/>
            <a:ext cx="862737" cy="923330"/>
          </a:xfrm>
          <a:prstGeom prst="rect">
            <a:avLst/>
          </a:prstGeom>
          <a:noFill/>
        </p:spPr>
        <p:txBody>
          <a:bodyPr wrap="none" lIns="91440" tIns="45720" rIns="91440" bIns="45720">
            <a:spAutoFit/>
          </a:bodyPr>
          <a:lstStyle/>
          <a:p>
            <a:pPr algn="ctr"/>
            <a:r>
              <a:rPr lang="da-DK" sz="5400" dirty="0">
                <a:ln w="0"/>
                <a:effectLst>
                  <a:outerShdw blurRad="38100" dist="19050" dir="2700000" algn="tl" rotWithShape="0">
                    <a:schemeClr val="dk1">
                      <a:alpha val="40000"/>
                    </a:schemeClr>
                  </a:outerShdw>
                </a:effectLst>
                <a:sym typeface="Wingdings" panose="05000000000000000000" pitchFamily="2" charset="2"/>
              </a:rPr>
              <a:t></a:t>
            </a:r>
            <a:endParaRPr lang="da-DK" sz="5400" b="0" cap="none" spc="0" dirty="0">
              <a:ln w="0"/>
              <a:solidFill>
                <a:schemeClr val="tx1"/>
              </a:solidFill>
              <a:effectLst>
                <a:outerShdw blurRad="38100" dist="19050" dir="2700000" algn="tl" rotWithShape="0">
                  <a:schemeClr val="dk1">
                    <a:alpha val="40000"/>
                  </a:schemeClr>
                </a:outerShdw>
              </a:effectLst>
            </a:endParaRPr>
          </a:p>
        </p:txBody>
      </p:sp>
      <p:pic>
        <p:nvPicPr>
          <p:cNvPr id="6" name="Kontaktinfo eks">
            <a:hlinkClick r:id="" action="ppaction://media"/>
            <a:extLst>
              <a:ext uri="{FF2B5EF4-FFF2-40B4-BE49-F238E27FC236}">
                <a16:creationId xmlns:a16="http://schemas.microsoft.com/office/drawing/2014/main" id="{20F3D8C6-B0AF-4E62-B7EF-B629456D95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68803" y="2199219"/>
            <a:ext cx="487363" cy="487363"/>
          </a:xfrm>
          <a:prstGeom prst="rect">
            <a:avLst/>
          </a:prstGeom>
        </p:spPr>
      </p:pic>
    </p:spTree>
    <p:extLst>
      <p:ext uri="{BB962C8B-B14F-4D97-AF65-F5344CB8AC3E}">
        <p14:creationId xmlns:p14="http://schemas.microsoft.com/office/powerpoint/2010/main" val="12132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C90836-5ADB-4D63-A39D-D9BC0E10B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EC076BC1-44A9-43BA-9FA0-93D9F5636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9">
            <a:extLst>
              <a:ext uri="{FF2B5EF4-FFF2-40B4-BE49-F238E27FC236}">
                <a16:creationId xmlns:a16="http://schemas.microsoft.com/office/drawing/2014/main" id="{10EBC408-9E16-4483-93FA-BB4E0D06D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1DAA8918-7760-46BA-B19F-9818085CB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E29D116-832C-42FE-95B7-DBC1F0F42491}"/>
              </a:ext>
            </a:extLst>
          </p:cNvPr>
          <p:cNvSpPr>
            <a:spLocks noGrp="1"/>
          </p:cNvSpPr>
          <p:nvPr>
            <p:ph type="title"/>
          </p:nvPr>
        </p:nvSpPr>
        <p:spPr>
          <a:xfrm>
            <a:off x="685802" y="685800"/>
            <a:ext cx="3381946" cy="4846967"/>
          </a:xfrm>
        </p:spPr>
        <p:txBody>
          <a:bodyPr>
            <a:normAutofit/>
          </a:bodyPr>
          <a:lstStyle/>
          <a:p>
            <a:r>
              <a:rPr lang="da-DK" sz="4800">
                <a:solidFill>
                  <a:srgbClr val="FFFFFF"/>
                </a:solidFill>
              </a:rPr>
              <a:t>Billede</a:t>
            </a:r>
          </a:p>
        </p:txBody>
      </p:sp>
      <p:graphicFrame>
        <p:nvGraphicFramePr>
          <p:cNvPr id="5" name="Pladsholder til indhold 2">
            <a:extLst>
              <a:ext uri="{FF2B5EF4-FFF2-40B4-BE49-F238E27FC236}">
                <a16:creationId xmlns:a16="http://schemas.microsoft.com/office/drawing/2014/main" id="{7F5CD0D6-3C73-41AD-9B83-F9A2E7A1E255}"/>
              </a:ext>
            </a:extLst>
          </p:cNvPr>
          <p:cNvGraphicFramePr>
            <a:graphicFrameLocks noGrp="1"/>
          </p:cNvGraphicFramePr>
          <p:nvPr>
            <p:ph sz="quarter" idx="13"/>
            <p:extLst>
              <p:ext uri="{D42A27DB-BD31-4B8C-83A1-F6EECF244321}">
                <p14:modId xmlns:p14="http://schemas.microsoft.com/office/powerpoint/2010/main" val="3577225211"/>
              </p:ext>
            </p:extLst>
          </p:nvPr>
        </p:nvGraphicFramePr>
        <p:xfrm>
          <a:off x="5294108" y="685800"/>
          <a:ext cx="5759656" cy="48469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2" descr="Billedresultat for kamera">
            <a:hlinkClick r:id="rId11"/>
            <a:extLst>
              <a:ext uri="{FF2B5EF4-FFF2-40B4-BE49-F238E27FC236}">
                <a16:creationId xmlns:a16="http://schemas.microsoft.com/office/drawing/2014/main" id="{EA98467C-F6E5-440E-99BC-34F99671EB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149" y="3743661"/>
            <a:ext cx="21844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a:hlinkClick r:id="" action="ppaction://media"/>
            <a:extLst>
              <a:ext uri="{FF2B5EF4-FFF2-40B4-BE49-F238E27FC236}">
                <a16:creationId xmlns:a16="http://schemas.microsoft.com/office/drawing/2014/main" id="{8CA5B0CB-B2FC-49FF-B7C9-7F2DDCDA2BC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76775" y="1727367"/>
            <a:ext cx="487363" cy="487363"/>
          </a:xfrm>
          <a:prstGeom prst="rect">
            <a:avLst/>
          </a:prstGeom>
        </p:spPr>
      </p:pic>
    </p:spTree>
    <p:extLst>
      <p:ext uri="{BB962C8B-B14F-4D97-AF65-F5344CB8AC3E}">
        <p14:creationId xmlns:p14="http://schemas.microsoft.com/office/powerpoint/2010/main" val="196826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130656-E6CE-4204-B668-891EB9D83D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Freeform 11">
            <a:extLst>
              <a:ext uri="{FF2B5EF4-FFF2-40B4-BE49-F238E27FC236}">
                <a16:creationId xmlns:a16="http://schemas.microsoft.com/office/drawing/2014/main" id="{B604D23A-1440-4E45-8250-C1AA6C565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5" name="Freeform 13">
            <a:extLst>
              <a:ext uri="{FF2B5EF4-FFF2-40B4-BE49-F238E27FC236}">
                <a16:creationId xmlns:a16="http://schemas.microsoft.com/office/drawing/2014/main" id="{CB21A277-BB41-4177-B443-520F6367A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7" name="Freeform 25">
            <a:extLst>
              <a:ext uri="{FF2B5EF4-FFF2-40B4-BE49-F238E27FC236}">
                <a16:creationId xmlns:a16="http://schemas.microsoft.com/office/drawing/2014/main" id="{20558E6F-FF0D-42DA-8C5D-969D31E7B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14">
            <a:extLst>
              <a:ext uri="{FF2B5EF4-FFF2-40B4-BE49-F238E27FC236}">
                <a16:creationId xmlns:a16="http://schemas.microsoft.com/office/drawing/2014/main" id="{BEEAD229-3E2B-444E-A065-A05BD80AA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1" name="5-Point Star 24">
            <a:extLst>
              <a:ext uri="{FF2B5EF4-FFF2-40B4-BE49-F238E27FC236}">
                <a16:creationId xmlns:a16="http://schemas.microsoft.com/office/drawing/2014/main" id="{F2DB11F8-A7EC-4C77-BC87-DAAC34469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D33FA039-3787-4F33-8063-1BEED9C8F5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6D314FEB-D2BE-494C-B368-65DBE1362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ladsholder til indhold 7">
            <a:extLst>
              <a:ext uri="{FF2B5EF4-FFF2-40B4-BE49-F238E27FC236}">
                <a16:creationId xmlns:a16="http://schemas.microsoft.com/office/drawing/2014/main" id="{4F11D6C9-BF94-47CC-9EC3-C3893959E990}"/>
              </a:ext>
            </a:extLst>
          </p:cNvPr>
          <p:cNvPicPr>
            <a:picLocks noGrp="1" noChangeAspect="1"/>
          </p:cNvPicPr>
          <p:nvPr>
            <p:ph sz="quarter" idx="14"/>
          </p:nvPr>
        </p:nvPicPr>
        <p:blipFill>
          <a:blip r:embed="rId6"/>
          <a:stretch>
            <a:fillRect/>
          </a:stretch>
        </p:blipFill>
        <p:spPr>
          <a:xfrm>
            <a:off x="6659046" y="691546"/>
            <a:ext cx="4332587" cy="2874505"/>
          </a:xfrm>
          <a:prstGeom prst="rect">
            <a:avLst/>
          </a:prstGeom>
        </p:spPr>
      </p:pic>
      <p:sp useBgFill="1">
        <p:nvSpPr>
          <p:cNvPr id="37" name="Rectangle 36">
            <a:extLst>
              <a:ext uri="{FF2B5EF4-FFF2-40B4-BE49-F238E27FC236}">
                <a16:creationId xmlns:a16="http://schemas.microsoft.com/office/drawing/2014/main" id="{FF1E1BAA-6B89-44FE-B9F4-B741E127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A66543B0-6094-4765-9739-1A9542DDCB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12" name="Titel 11">
            <a:extLst>
              <a:ext uri="{FF2B5EF4-FFF2-40B4-BE49-F238E27FC236}">
                <a16:creationId xmlns:a16="http://schemas.microsoft.com/office/drawing/2014/main" id="{C1DEBEAB-AC5B-4FB2-8DA1-17D21FFC594B}"/>
              </a:ext>
            </a:extLst>
          </p:cNvPr>
          <p:cNvSpPr>
            <a:spLocks noGrp="1"/>
          </p:cNvSpPr>
          <p:nvPr>
            <p:ph type="title"/>
          </p:nvPr>
        </p:nvSpPr>
        <p:spPr>
          <a:xfrm>
            <a:off x="685912" y="4714814"/>
            <a:ext cx="10818199" cy="1075211"/>
          </a:xfrm>
        </p:spPr>
        <p:txBody>
          <a:bodyPr vert="horz" lIns="91440" tIns="45720" rIns="91440" bIns="45720" rtlCol="0" anchor="b">
            <a:normAutofit/>
          </a:bodyPr>
          <a:lstStyle/>
          <a:p>
            <a:pPr algn="ctr"/>
            <a:r>
              <a:rPr lang="en-US" sz="6800"/>
              <a:t>Festbilleder? – No go!</a:t>
            </a:r>
          </a:p>
        </p:txBody>
      </p:sp>
      <p:sp>
        <p:nvSpPr>
          <p:cNvPr id="41" name="5-Point Star 8">
            <a:extLst>
              <a:ext uri="{FF2B5EF4-FFF2-40B4-BE49-F238E27FC236}">
                <a16:creationId xmlns:a16="http://schemas.microsoft.com/office/drawing/2014/main" id="{4458B70B-2160-47DC-9A09-96056AE66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15" name="Pladsholder til indhold 6">
            <a:extLst>
              <a:ext uri="{FF2B5EF4-FFF2-40B4-BE49-F238E27FC236}">
                <a16:creationId xmlns:a16="http://schemas.microsoft.com/office/drawing/2014/main" id="{E5488F62-A869-4F67-AAED-5897AFD18422}"/>
              </a:ext>
            </a:extLst>
          </p:cNvPr>
          <p:cNvPicPr>
            <a:picLocks noGrp="1" noChangeAspect="1"/>
          </p:cNvPicPr>
          <p:nvPr>
            <p:ph sz="quarter" idx="13"/>
          </p:nvPr>
        </p:nvPicPr>
        <p:blipFill>
          <a:blip r:embed="rId7"/>
          <a:stretch>
            <a:fillRect/>
          </a:stretch>
        </p:blipFill>
        <p:spPr>
          <a:xfrm>
            <a:off x="1436363" y="691545"/>
            <a:ext cx="3843088" cy="2874505"/>
          </a:xfrm>
          <a:prstGeom prst="rect">
            <a:avLst/>
          </a:prstGeom>
        </p:spPr>
      </p:pic>
      <p:pic>
        <p:nvPicPr>
          <p:cNvPr id="2" name="Festbilleder?">
            <a:hlinkClick r:id="" action="ppaction://media"/>
            <a:extLst>
              <a:ext uri="{FF2B5EF4-FFF2-40B4-BE49-F238E27FC236}">
                <a16:creationId xmlns:a16="http://schemas.microsoft.com/office/drawing/2014/main" id="{9B0F2DCC-65A5-44CF-86A3-13F5A810FC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25567" y="1907159"/>
            <a:ext cx="487363" cy="487363"/>
          </a:xfrm>
          <a:prstGeom prst="rect">
            <a:avLst/>
          </a:prstGeom>
        </p:spPr>
      </p:pic>
    </p:spTree>
    <p:extLst>
      <p:ext uri="{BB962C8B-B14F-4D97-AF65-F5344CB8AC3E}">
        <p14:creationId xmlns:p14="http://schemas.microsoft.com/office/powerpoint/2010/main" val="17353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ovedbegivenhed">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otalTime>306</TotalTime>
  <Words>1822</Words>
  <Application>Microsoft Office PowerPoint</Application>
  <PresentationFormat>Widescreen</PresentationFormat>
  <Paragraphs>177</Paragraphs>
  <Slides>30</Slides>
  <Notes>0</Notes>
  <HiddenSlides>0</HiddenSlides>
  <MMClips>30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30</vt:i4>
      </vt:variant>
    </vt:vector>
  </HeadingPairs>
  <TitlesOfParts>
    <vt:vector size="33" baseType="lpstr">
      <vt:lpstr>Arial</vt:lpstr>
      <vt:lpstr>Impact</vt:lpstr>
      <vt:lpstr>Hovedbegivenhed</vt:lpstr>
      <vt:lpstr>Tema 2</vt:lpstr>
      <vt:lpstr>Program</vt:lpstr>
      <vt:lpstr>Hvorfor lave et personligt CV?</vt:lpstr>
      <vt:lpstr>PowerPoint-præsentation</vt:lpstr>
      <vt:lpstr>Hvad skal CV’et indeholde? </vt:lpstr>
      <vt:lpstr>Kontaktinfo</vt:lpstr>
      <vt:lpstr>Eksempel - Kontaktinfo</vt:lpstr>
      <vt:lpstr>Billede</vt:lpstr>
      <vt:lpstr>Festbilleder? – No go!</vt:lpstr>
      <vt:lpstr>“Professionelt” billede? – Ja tak!</vt:lpstr>
      <vt:lpstr>faglig profil</vt:lpstr>
      <vt:lpstr>Eksempel – faglig profil</vt:lpstr>
      <vt:lpstr>Øvelse: skriv din egen Faglige profil</vt:lpstr>
      <vt:lpstr>Hvad gør jeg hvis jeg har ”huller” i mit CV?</vt:lpstr>
      <vt:lpstr>”Huller” i CV’et – en lille tankeøvelse</vt:lpstr>
      <vt:lpstr>Erhvervserfaring</vt:lpstr>
      <vt:lpstr>Eksempel - erhvervserfaring</vt:lpstr>
      <vt:lpstr>Hvad gøre jeg hvis jeg ingen erhvervserfaring har?</vt:lpstr>
      <vt:lpstr>Uddannelse/kurser</vt:lpstr>
      <vt:lpstr>Eksempel – uddannelse/kurser</vt:lpstr>
      <vt:lpstr>Anden erfaring</vt:lpstr>
      <vt:lpstr>IT</vt:lpstr>
      <vt:lpstr>sprog</vt:lpstr>
      <vt:lpstr>kørekort</vt:lpstr>
      <vt:lpstr>Personligt afsnit</vt:lpstr>
      <vt:lpstr>Eksempel – personligt afsnit</vt:lpstr>
      <vt:lpstr>Øvelse: Skriv dit eget personlige afsnit</vt:lpstr>
      <vt:lpstr>Spørgsmål? - Husk at skriv dem ned</vt:lpstr>
      <vt:lpstr>opsamling</vt:lpstr>
      <vt:lpstr>Tak for din tid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Temamandag</dc:title>
  <dc:creator>Ida Marie Frostholm Knudsen</dc:creator>
  <cp:lastModifiedBy>Ida Marie Frostholm Knudsen</cp:lastModifiedBy>
  <cp:revision>21</cp:revision>
  <dcterms:created xsi:type="dcterms:W3CDTF">2020-04-20T13:04:44Z</dcterms:created>
  <dcterms:modified xsi:type="dcterms:W3CDTF">2020-04-29T12:33:30Z</dcterms:modified>
</cp:coreProperties>
</file>