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notesMasterIdLst>
    <p:notesMasterId r:id="rId12"/>
  </p:notesMasterIdLst>
  <p:sldIdLst>
    <p:sldId id="256" r:id="rId2"/>
    <p:sldId id="266" r:id="rId3"/>
    <p:sldId id="275" r:id="rId4"/>
    <p:sldId id="277" r:id="rId5"/>
    <p:sldId id="278" r:id="rId6"/>
    <p:sldId id="279" r:id="rId7"/>
    <p:sldId id="280" r:id="rId8"/>
    <p:sldId id="281" r:id="rId9"/>
    <p:sldId id="283" r:id="rId10"/>
    <p:sldId id="28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6B62C09-D538-48BE-8A32-09B943339430}" type="datetimeFigureOut">
              <a:rPr lang="da-DK"/>
              <a:pPr>
                <a:defRPr/>
              </a:pPr>
              <a:t>30-06-2020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noProof="0"/>
              <a:t>Klik for at redigere i master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8EF355C-47F3-4CFA-B43B-5003A2311E28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89464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2531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45BAA-81E6-4679-BD76-FDB67A7D86D0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8750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dirty="0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2213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2555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0107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8471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1175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4218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1687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54850F-6939-4369-8EBB-DF88E3274643}" type="datetime1">
              <a:rPr lang="da-DK" smtClean="0"/>
              <a:t>30-06-2020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DFC04-B0F3-4C6A-A9E8-5C5902E416B2}" type="datetime1">
              <a:rPr lang="da-DK" smtClean="0"/>
              <a:t>30-06-2020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530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3B6B9A-5DED-4492-AF53-CA85CEC9F51F}" type="datetime1">
              <a:rPr lang="da-DK" smtClean="0"/>
              <a:t>30-06-2020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8507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C5CC8C-79AC-408E-B415-F17DF97DA192}" type="datetime1">
              <a:rPr lang="da-DK" smtClean="0"/>
              <a:t>30-06-2020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0897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CEA03C-F781-43FE-8091-E8BB08DEB679}" type="datetime1">
              <a:rPr lang="da-DK" smtClean="0"/>
              <a:t>30-06-2020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6087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E7AE0F-078D-4EC7-A87A-8954666AE098}" type="datetime1">
              <a:rPr lang="da-DK" smtClean="0"/>
              <a:t>30-06-2020</a:t>
            </a:fld>
            <a:endParaRPr lang="da-D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2930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6AB0B-182A-4E2E-9F88-BAFB86CE4F41}" type="datetime1">
              <a:rPr lang="da-DK" smtClean="0"/>
              <a:t>30-06-2020</a:t>
            </a:fld>
            <a:endParaRPr lang="da-D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529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7A6ABE-C56A-479C-A97B-9241DAA47326}" type="datetime1">
              <a:rPr lang="da-DK" smtClean="0"/>
              <a:t>30-06-2020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9E9307-0E2A-4175-9D5D-5E0FD976CFD1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1448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97A323-9987-4EB7-B763-C33547317CED}" type="datetime1">
              <a:rPr lang="da-DK" smtClean="0"/>
              <a:t>30-06-2020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6FF70-E966-4BAC-8B0A-34F566743641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610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248EAF-65AD-4A68-8323-12D949F058B7}" type="datetime1">
              <a:rPr lang="da-DK" smtClean="0"/>
              <a:t>30-06-2020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132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0C44C4-3EE3-476E-A24F-24F2322CCCA3}" type="datetime1">
              <a:rPr lang="da-DK" smtClean="0"/>
              <a:t>30-06-2020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DAFD1-42F6-4EFE-8849-83BE06A20211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9556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DF5D68-8B03-4388-A921-689677792182}" type="datetime1">
              <a:rPr lang="da-DK" smtClean="0"/>
              <a:t>30-06-2020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DF6BC-0547-49E0-8069-91497DB60D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049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6ACE3A-8FD6-421E-B762-B562D8100A94}" type="datetime1">
              <a:rPr lang="da-DK" smtClean="0"/>
              <a:t>30-06-2020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A5DD3-41EC-40F6-81E1-94C5B290BFBF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8535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9DF248-C233-4EC4-9F72-A1E3588E5525}" type="datetime1">
              <a:rPr lang="da-DK" smtClean="0"/>
              <a:t>30-06-2020</a:t>
            </a:fld>
            <a:endParaRPr lang="da-DK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3E2DA0-38C9-4D9E-AACA-FBA29E33874D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844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D2E4E-EDDF-4D0D-BA89-8D56FB8DC55F}" type="datetime1">
              <a:rPr lang="da-DK" smtClean="0"/>
              <a:t>30-06-2020</a:t>
            </a:fld>
            <a:endParaRPr lang="da-DK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4666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83036A-31D8-4601-BB35-88AA7463FED8}" type="datetime1">
              <a:rPr lang="da-DK" smtClean="0"/>
              <a:t>30-06-2020</a:t>
            </a:fld>
            <a:endParaRPr lang="da-DK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267190-5C50-48D9-A52A-5313A7ED5F54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23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6BE21-2969-4E37-B328-1D03F1C62054}" type="datetime1">
              <a:rPr lang="da-DK" smtClean="0"/>
              <a:t>30-06-2020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BED12-B1F4-4B46-9A0C-3917F6F5D732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0875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812CDA11-81B0-458E-9848-E17AF6763DA6}" type="datetime1">
              <a:rPr lang="da-DK" smtClean="0"/>
              <a:t>30-06-2020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8967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p:transition>
    <p:fade/>
  </p:transition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hj-gym.dk/da/kontakt/studievejledning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eucnord.dk/hhx/studievejledning/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eucnord.dk/htx/studievejledning/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9.xml"/><Relationship Id="rId9" Type="http://schemas.openxmlformats.org/officeDocument/2006/relationships/hyperlink" Target="https://www.hfvucnord.dk/book-vejlednin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g.dk/uddannelser/gymnasialeuddannelser/teknisk-studentereksamen-htx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ug.dk/uddannelser/gymnasialeuddannelser/merkantil-studentereksamen-hhx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ug.dk/uddannelser/gymnasialeuddannelser/almen-studentereksamen-stx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hyperlink" Target="https://www.ug.dk/uddannelser/gymnasialeuddannelser/hf-eksamen-h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www.uvm.dk/gymnasiale-uddannelser/adgang-og-optagelse/optagelsesproeven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optagelse.dk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g.dk/uddannelser/gymnasialeuddannelser/teknisk-studentereksamen-htx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ug.dk/uddannelser/gymnasialeuddannelser/merkantil-studentereksamen-hhx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ug.dk/uddannelser/gymnasialeuddannelser/almen-studentereksamen-stx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hyperlink" Target="https://www.ug.dk/uddannelser/gymnasialeuddannelser/hf-eksamen-h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ug.dk/videregaaendeuddannelse/adgangskortet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spsu.dk/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hjoerring.dk/borger/ung/ungeguide/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AC1E862-DF5D-4250-8690-8BCE6AD9F2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16" y="3510880"/>
            <a:ext cx="2078360" cy="20783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EE2BA67B-F7C3-4B9E-BC59-ACF5232E0EF1}"/>
              </a:ext>
            </a:extLst>
          </p:cNvPr>
          <p:cNvSpPr txBox="1"/>
          <p:nvPr/>
        </p:nvSpPr>
        <p:spPr>
          <a:xfrm>
            <a:off x="827584" y="2134597"/>
            <a:ext cx="5440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Gymnasiale uddannelser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C13B959-5C8D-4B85-B723-4E86F9FA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1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EE5538B2-148E-418B-A03C-42A60458A4AD}"/>
              </a:ext>
            </a:extLst>
          </p:cNvPr>
          <p:cNvSpPr txBox="1"/>
          <p:nvPr/>
        </p:nvSpPr>
        <p:spPr>
          <a:xfrm>
            <a:off x="827584" y="2771309"/>
            <a:ext cx="231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latin typeface="Cambria" panose="02040503050406030204" pitchFamily="18" charset="0"/>
                <a:ea typeface="Cambria" panose="02040503050406030204" pitchFamily="18" charset="0"/>
              </a:rPr>
              <a:t>Vejledningscaféen</a:t>
            </a:r>
          </a:p>
        </p:txBody>
      </p:sp>
      <p:pic>
        <p:nvPicPr>
          <p:cNvPr id="2" name="Optaget lyd">
            <a:hlinkClick r:id="" action="ppaction://media"/>
            <a:extLst>
              <a:ext uri="{FF2B5EF4-FFF2-40B4-BE49-F238E27FC236}">
                <a16:creationId xmlns:a16="http://schemas.microsoft.com/office/drawing/2014/main" id="{93043D95-FA0F-4A67-AF60-1906401A0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712" y="120664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1508" name="Tekstboks 1"/>
          <p:cNvSpPr txBox="1">
            <a:spLocks noChangeArrowheads="1"/>
          </p:cNvSpPr>
          <p:nvPr/>
        </p:nvSpPr>
        <p:spPr bwMode="auto">
          <a:xfrm>
            <a:off x="1403649" y="1506518"/>
            <a:ext cx="64807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a-DK" sz="2800" b="1" dirty="0">
                <a:latin typeface="Cambria" panose="02040503050406030204" pitchFamily="18" charset="0"/>
              </a:rPr>
              <a:t>Kontakt uddannelsen for mere info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10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79E57396-D612-4EB3-854E-F8FA634D2A57}"/>
              </a:ext>
            </a:extLst>
          </p:cNvPr>
          <p:cNvSpPr txBox="1"/>
          <p:nvPr/>
        </p:nvSpPr>
        <p:spPr>
          <a:xfrm>
            <a:off x="2586367" y="3723244"/>
            <a:ext cx="41038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000" b="1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Vejledningen på HTX Hjørring</a:t>
            </a:r>
            <a:endParaRPr lang="da-DK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da-DK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2000" b="1" dirty="0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Vejledningen på HHX Hjørring</a:t>
            </a:r>
            <a:endParaRPr lang="da-DK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da-DK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2000" b="1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Vejledningen på STX/HF Hjørring</a:t>
            </a:r>
            <a:endParaRPr lang="da-DK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da-DK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2000" b="1" dirty="0"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Vejledningen på HF VUC Nord</a:t>
            </a:r>
            <a:endParaRPr lang="da-DK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56CE1AA9-E8E3-4196-AF6F-31C82EC679F6}"/>
              </a:ext>
            </a:extLst>
          </p:cNvPr>
          <p:cNvSpPr txBox="1"/>
          <p:nvPr/>
        </p:nvSpPr>
        <p:spPr>
          <a:xfrm>
            <a:off x="1583668" y="2526264"/>
            <a:ext cx="597666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Inden du kontakter en studievejleder, skal du overveje hvilke spørgsmål du vil stille.</a:t>
            </a:r>
          </a:p>
          <a:p>
            <a:pPr algn="ctr"/>
            <a:endParaRPr lang="da-DK" dirty="0"/>
          </a:p>
        </p:txBody>
      </p:sp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0C315B77-4440-47AD-B241-7421E4EFB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6800" y="2221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13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19459" name="Tekstboks 1"/>
          <p:cNvSpPr txBox="1">
            <a:spLocks noChangeArrowheads="1"/>
          </p:cNvSpPr>
          <p:nvPr/>
        </p:nvSpPr>
        <p:spPr bwMode="auto">
          <a:xfrm>
            <a:off x="1692275" y="1412776"/>
            <a:ext cx="55451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a-DK" sz="2800" b="1" dirty="0">
                <a:latin typeface="Cambria" panose="02040503050406030204" pitchFamily="18" charset="0"/>
              </a:rPr>
              <a:t>Program</a:t>
            </a:r>
          </a:p>
        </p:txBody>
      </p:sp>
      <p:sp>
        <p:nvSpPr>
          <p:cNvPr id="2" name="Tekstboks 2"/>
          <p:cNvSpPr txBox="1">
            <a:spLocks noChangeArrowheads="1"/>
          </p:cNvSpPr>
          <p:nvPr/>
        </p:nvSpPr>
        <p:spPr bwMode="auto">
          <a:xfrm>
            <a:off x="1547664" y="2492896"/>
            <a:ext cx="621876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Hvad er en gymnasial uddannelse?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Hvordan er de opbygget?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Hvad er adgangskravene?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Hvordan søger man ind?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Hvordan er hverdagen?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Hvad kan man bruge de gymnasiale uddannelser til?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Mulighed for støtte på uddannelsen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Kontakt uddannelsen for mere info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endParaRPr lang="da-DK" sz="2000" dirty="0">
              <a:latin typeface="Cambria" panose="02040503050406030204" pitchFamily="18" charset="0"/>
            </a:endParaRP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E2729B5C-2623-4746-845F-A2DF93AD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2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05B5D472-BDD5-4AA8-9C96-8C11FE0032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95660B91-5D6B-4D4B-BF3C-6E20A09B8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1800" y="14127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3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4E34DC48-9306-499C-8ECA-842C7E81DEEC}"/>
              </a:ext>
            </a:extLst>
          </p:cNvPr>
          <p:cNvGrpSpPr/>
          <p:nvPr/>
        </p:nvGrpSpPr>
        <p:grpSpPr>
          <a:xfrm rot="16200000">
            <a:off x="3795674" y="3341233"/>
            <a:ext cx="557762" cy="733298"/>
            <a:chOff x="2774150" y="252120"/>
            <a:chExt cx="3321843" cy="900007"/>
          </a:xfrm>
        </p:grpSpPr>
        <p:sp>
          <p:nvSpPr>
            <p:cNvPr id="7" name="Rektangel: afrundede hjørner 6">
              <a:extLst>
                <a:ext uri="{FF2B5EF4-FFF2-40B4-BE49-F238E27FC236}">
                  <a16:creationId xmlns:a16="http://schemas.microsoft.com/office/drawing/2014/main" id="{14ED862D-7B23-429B-9D5C-36218F9A2C9C}"/>
                </a:ext>
              </a:extLst>
            </p:cNvPr>
            <p:cNvSpPr/>
            <p:nvPr/>
          </p:nvSpPr>
          <p:spPr>
            <a:xfrm>
              <a:off x="2774150" y="252120"/>
              <a:ext cx="3321843" cy="90000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ktangel: afrundede hjørner 4">
              <a:extLst>
                <a:ext uri="{FF2B5EF4-FFF2-40B4-BE49-F238E27FC236}">
                  <a16:creationId xmlns:a16="http://schemas.microsoft.com/office/drawing/2014/main" id="{F7B573F6-0BC2-4967-ADC5-6EFC85C72E9D}"/>
                </a:ext>
              </a:extLst>
            </p:cNvPr>
            <p:cNvSpPr txBox="1"/>
            <p:nvPr/>
          </p:nvSpPr>
          <p:spPr>
            <a:xfrm>
              <a:off x="2800509" y="278480"/>
              <a:ext cx="3269124" cy="847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vert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a-DK" sz="1200" kern="1200" dirty="0">
                  <a:latin typeface="Cambria" panose="02040503050406030204" pitchFamily="18" charset="0"/>
                </a:rPr>
                <a:t>Praktisk</a:t>
              </a:r>
            </a:p>
          </p:txBody>
        </p:sp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BF8F9CE2-A77B-48CB-A577-8F7E21EA5931}"/>
              </a:ext>
            </a:extLst>
          </p:cNvPr>
          <p:cNvGrpSpPr/>
          <p:nvPr/>
        </p:nvGrpSpPr>
        <p:grpSpPr>
          <a:xfrm rot="16200000">
            <a:off x="4197867" y="2728326"/>
            <a:ext cx="1783579" cy="733298"/>
            <a:chOff x="2774150" y="252120"/>
            <a:chExt cx="3321843" cy="900007"/>
          </a:xfrm>
        </p:grpSpPr>
        <p:sp>
          <p:nvSpPr>
            <p:cNvPr id="11" name="Rektangel: afrundede hjørner 10">
              <a:extLst>
                <a:ext uri="{FF2B5EF4-FFF2-40B4-BE49-F238E27FC236}">
                  <a16:creationId xmlns:a16="http://schemas.microsoft.com/office/drawing/2014/main" id="{E2D8C5C0-B141-4DE3-8E93-0BFBCB074935}"/>
                </a:ext>
              </a:extLst>
            </p:cNvPr>
            <p:cNvSpPr/>
            <p:nvPr/>
          </p:nvSpPr>
          <p:spPr>
            <a:xfrm>
              <a:off x="2774150" y="252120"/>
              <a:ext cx="3321843" cy="90000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ktangel: afrundede hjørner 4">
              <a:extLst>
                <a:ext uri="{FF2B5EF4-FFF2-40B4-BE49-F238E27FC236}">
                  <a16:creationId xmlns:a16="http://schemas.microsoft.com/office/drawing/2014/main" id="{45E04A5C-7D32-460D-8BD7-0649CD40E03E}"/>
                </a:ext>
              </a:extLst>
            </p:cNvPr>
            <p:cNvSpPr txBox="1"/>
            <p:nvPr/>
          </p:nvSpPr>
          <p:spPr>
            <a:xfrm>
              <a:off x="2800510" y="278480"/>
              <a:ext cx="3269123" cy="847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a-DK" sz="1800" kern="1200" dirty="0">
                  <a:latin typeface="Cambria" panose="02040503050406030204" pitchFamily="18" charset="0"/>
                </a:rPr>
                <a:t>Bogligt</a:t>
              </a:r>
            </a:p>
          </p:txBody>
        </p:sp>
      </p:grpSp>
      <p:sp>
        <p:nvSpPr>
          <p:cNvPr id="13" name="Tekstboks 2">
            <a:extLst>
              <a:ext uri="{FF2B5EF4-FFF2-40B4-BE49-F238E27FC236}">
                <a16:creationId xmlns:a16="http://schemas.microsoft.com/office/drawing/2014/main" id="{CBF22FB5-EEB6-4AD1-953F-EAC745F40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581128"/>
            <a:ext cx="488255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altLang="da-DK" b="1" dirty="0">
                <a:latin typeface="Cambria" panose="02040503050406030204" pitchFamily="18" charset="0"/>
                <a:hlinkClick r:id="rId6"/>
              </a:rPr>
              <a:t>STX</a:t>
            </a:r>
            <a:r>
              <a:rPr lang="da-DK" altLang="da-DK" dirty="0">
                <a:latin typeface="Cambria" panose="02040503050406030204" pitchFamily="18" charset="0"/>
              </a:rPr>
              <a:t> (Almen Studenter Eksamen)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b="1" dirty="0">
                <a:latin typeface="Cambria" panose="02040503050406030204" pitchFamily="18" charset="0"/>
                <a:hlinkClick r:id="rId7"/>
              </a:rPr>
              <a:t>HHX</a:t>
            </a:r>
            <a:r>
              <a:rPr lang="da-DK" dirty="0">
                <a:latin typeface="Cambria" panose="02040503050406030204" pitchFamily="18" charset="0"/>
              </a:rPr>
              <a:t> (Højere Handels Eksamen)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b="1" dirty="0">
                <a:latin typeface="Cambria" panose="02040503050406030204" pitchFamily="18" charset="0"/>
                <a:hlinkClick r:id="rId8"/>
              </a:rPr>
              <a:t>HTX</a:t>
            </a:r>
            <a:r>
              <a:rPr lang="da-DK" dirty="0">
                <a:latin typeface="Cambria" panose="02040503050406030204" pitchFamily="18" charset="0"/>
              </a:rPr>
              <a:t> (Højere Teknisk Eksamen)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b="1" dirty="0">
                <a:latin typeface="Cambria" panose="02040503050406030204" pitchFamily="18" charset="0"/>
                <a:hlinkClick r:id="rId9"/>
              </a:rPr>
              <a:t>HF</a:t>
            </a:r>
            <a:r>
              <a:rPr lang="da-DK" dirty="0">
                <a:latin typeface="Cambria" panose="02040503050406030204" pitchFamily="18" charset="0"/>
              </a:rPr>
              <a:t> (Højere Forberedelseseksamen)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da-DK" dirty="0">
              <a:latin typeface="Cambria" panose="02040503050406030204" pitchFamily="18" charset="0"/>
            </a:endParaRPr>
          </a:p>
          <a:p>
            <a:pPr lvl="1"/>
            <a:r>
              <a:rPr lang="da-DK" sz="1600" i="1" dirty="0">
                <a:latin typeface="Cambria" panose="02040503050406030204" pitchFamily="18" charset="0"/>
              </a:rPr>
              <a:t>Klik på forkortelserne, for at læse mere.</a:t>
            </a:r>
          </a:p>
        </p:txBody>
      </p:sp>
      <p:sp>
        <p:nvSpPr>
          <p:cNvPr id="14" name="Tekstboks 1">
            <a:extLst>
              <a:ext uri="{FF2B5EF4-FFF2-40B4-BE49-F238E27FC236}">
                <a16:creationId xmlns:a16="http://schemas.microsoft.com/office/drawing/2014/main" id="{39391816-5FC7-4FC7-AA01-27A2E9473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908720"/>
            <a:ext cx="55451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a-DK" sz="2800" b="1" dirty="0">
                <a:latin typeface="Cambria" panose="02040503050406030204" pitchFamily="18" charset="0"/>
              </a:rPr>
              <a:t>Hvad er en gymnasial uddannelse?</a:t>
            </a:r>
          </a:p>
        </p:txBody>
      </p:sp>
      <p:pic>
        <p:nvPicPr>
          <p:cNvPr id="5" name="Optaget lyd">
            <a:hlinkClick r:id="" action="ppaction://media"/>
            <a:extLst>
              <a:ext uri="{FF2B5EF4-FFF2-40B4-BE49-F238E27FC236}">
                <a16:creationId xmlns:a16="http://schemas.microsoft.com/office/drawing/2014/main" id="{F5E1C5E5-F2F1-4CF6-B42B-2A7EB349A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90936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82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1508" name="Tekstboks 1"/>
          <p:cNvSpPr txBox="1">
            <a:spLocks noChangeArrowheads="1"/>
          </p:cNvSpPr>
          <p:nvPr/>
        </p:nvSpPr>
        <p:spPr bwMode="auto">
          <a:xfrm>
            <a:off x="1618828" y="1506518"/>
            <a:ext cx="5905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a-DK" sz="2800" b="1" dirty="0">
                <a:latin typeface="Cambria" panose="02040503050406030204" pitchFamily="18" charset="0"/>
              </a:rPr>
              <a:t>Hvordan er de opbygget?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4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A59EB814-50F4-49E9-A2AC-34DF870EFBD8}"/>
              </a:ext>
            </a:extLst>
          </p:cNvPr>
          <p:cNvGrpSpPr/>
          <p:nvPr/>
        </p:nvGrpSpPr>
        <p:grpSpPr>
          <a:xfrm>
            <a:off x="604174" y="3016994"/>
            <a:ext cx="2383650" cy="733298"/>
            <a:chOff x="2774150" y="252120"/>
            <a:chExt cx="3321843" cy="900007"/>
          </a:xfrm>
        </p:grpSpPr>
        <p:sp>
          <p:nvSpPr>
            <p:cNvPr id="10" name="Rektangel: afrundede hjørner 9">
              <a:extLst>
                <a:ext uri="{FF2B5EF4-FFF2-40B4-BE49-F238E27FC236}">
                  <a16:creationId xmlns:a16="http://schemas.microsoft.com/office/drawing/2014/main" id="{72EA273E-2956-4C3F-A2C2-823D3B652543}"/>
                </a:ext>
              </a:extLst>
            </p:cNvPr>
            <p:cNvSpPr/>
            <p:nvPr/>
          </p:nvSpPr>
          <p:spPr>
            <a:xfrm>
              <a:off x="2774150" y="252120"/>
              <a:ext cx="3321843" cy="90000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ktangel: afrundede hjørner 4">
              <a:extLst>
                <a:ext uri="{FF2B5EF4-FFF2-40B4-BE49-F238E27FC236}">
                  <a16:creationId xmlns:a16="http://schemas.microsoft.com/office/drawing/2014/main" id="{5192B03F-EA3C-45C2-BFE6-72F236652B16}"/>
                </a:ext>
              </a:extLst>
            </p:cNvPr>
            <p:cNvSpPr txBox="1"/>
            <p:nvPr/>
          </p:nvSpPr>
          <p:spPr>
            <a:xfrm>
              <a:off x="2800510" y="278480"/>
              <a:ext cx="3269123" cy="847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a-DK" sz="1800" kern="1200" dirty="0">
                  <a:latin typeface="Cambria" panose="02040503050406030204" pitchFamily="18" charset="0"/>
                </a:rPr>
                <a:t>Grundforløb (3 mdr</a:t>
              </a:r>
              <a:r>
                <a:rPr lang="da-DK" dirty="0">
                  <a:latin typeface="Cambria" panose="02040503050406030204" pitchFamily="18" charset="0"/>
                </a:rPr>
                <a:t>.)</a:t>
              </a:r>
              <a:endParaRPr lang="da-DK" sz="1800" kern="12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E65DBC92-6343-4B96-AC51-2E9F0B63A0B3}"/>
              </a:ext>
            </a:extLst>
          </p:cNvPr>
          <p:cNvGrpSpPr/>
          <p:nvPr/>
        </p:nvGrpSpPr>
        <p:grpSpPr>
          <a:xfrm>
            <a:off x="3563887" y="3018707"/>
            <a:ext cx="4914137" cy="733298"/>
            <a:chOff x="2774150" y="252120"/>
            <a:chExt cx="3321843" cy="900007"/>
          </a:xfrm>
        </p:grpSpPr>
        <p:sp>
          <p:nvSpPr>
            <p:cNvPr id="13" name="Rektangel: afrundede hjørner 12">
              <a:extLst>
                <a:ext uri="{FF2B5EF4-FFF2-40B4-BE49-F238E27FC236}">
                  <a16:creationId xmlns:a16="http://schemas.microsoft.com/office/drawing/2014/main" id="{A7B83563-9414-4BD1-8B7D-8E2DC251F90E}"/>
                </a:ext>
              </a:extLst>
            </p:cNvPr>
            <p:cNvSpPr/>
            <p:nvPr/>
          </p:nvSpPr>
          <p:spPr>
            <a:xfrm>
              <a:off x="2774150" y="252120"/>
              <a:ext cx="3321843" cy="90000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ktangel: afrundede hjørner 4">
              <a:extLst>
                <a:ext uri="{FF2B5EF4-FFF2-40B4-BE49-F238E27FC236}">
                  <a16:creationId xmlns:a16="http://schemas.microsoft.com/office/drawing/2014/main" id="{954B22C5-6666-48FA-9189-10F4746304E7}"/>
                </a:ext>
              </a:extLst>
            </p:cNvPr>
            <p:cNvSpPr txBox="1"/>
            <p:nvPr/>
          </p:nvSpPr>
          <p:spPr>
            <a:xfrm>
              <a:off x="2800510" y="278480"/>
              <a:ext cx="3269123" cy="847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a-DK" sz="1800" kern="1200" dirty="0">
                  <a:latin typeface="Cambria" panose="02040503050406030204" pitchFamily="18" charset="0"/>
                </a:rPr>
                <a:t>Studieretningsforløb (2 år og 9 mdr.)</a:t>
              </a:r>
            </a:p>
          </p:txBody>
        </p:sp>
      </p:grpSp>
      <p:sp>
        <p:nvSpPr>
          <p:cNvPr id="3" name="Pil: højre 2">
            <a:extLst>
              <a:ext uri="{FF2B5EF4-FFF2-40B4-BE49-F238E27FC236}">
                <a16:creationId xmlns:a16="http://schemas.microsoft.com/office/drawing/2014/main" id="{09022131-46A5-46B6-860C-566B4F2CA894}"/>
              </a:ext>
            </a:extLst>
          </p:cNvPr>
          <p:cNvSpPr/>
          <p:nvPr/>
        </p:nvSpPr>
        <p:spPr>
          <a:xfrm>
            <a:off x="3131840" y="3048693"/>
            <a:ext cx="288032" cy="64807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Tekstboks 1">
            <a:extLst>
              <a:ext uri="{FF2B5EF4-FFF2-40B4-BE49-F238E27FC236}">
                <a16:creationId xmlns:a16="http://schemas.microsoft.com/office/drawing/2014/main" id="{974535FC-991B-417B-9EF9-3F76DFDE1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2447700"/>
            <a:ext cx="5905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a-DK" sz="2000" b="1" dirty="0">
                <a:latin typeface="Cambria" panose="02040503050406030204" pitchFamily="18" charset="0"/>
              </a:rPr>
              <a:t>STX, HHX og HTX</a:t>
            </a:r>
          </a:p>
        </p:txBody>
      </p:sp>
      <p:sp>
        <p:nvSpPr>
          <p:cNvPr id="16" name="Tekstboks 1">
            <a:extLst>
              <a:ext uri="{FF2B5EF4-FFF2-40B4-BE49-F238E27FC236}">
                <a16:creationId xmlns:a16="http://schemas.microsoft.com/office/drawing/2014/main" id="{F813F1CB-98C5-4AFE-9C89-D755B3D25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4253026"/>
            <a:ext cx="5905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a-DK" sz="2000" b="1" dirty="0">
                <a:latin typeface="Cambria" panose="02040503050406030204" pitchFamily="18" charset="0"/>
              </a:rPr>
              <a:t>HF</a:t>
            </a: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EE98F237-5231-46F8-B104-D4F00E0B1C57}"/>
              </a:ext>
            </a:extLst>
          </p:cNvPr>
          <p:cNvGrpSpPr/>
          <p:nvPr/>
        </p:nvGrpSpPr>
        <p:grpSpPr>
          <a:xfrm>
            <a:off x="611560" y="4821796"/>
            <a:ext cx="1601889" cy="529686"/>
            <a:chOff x="2774150" y="252120"/>
            <a:chExt cx="3321843" cy="900007"/>
          </a:xfrm>
        </p:grpSpPr>
        <p:sp>
          <p:nvSpPr>
            <p:cNvPr id="19" name="Rektangel: afrundede hjørner 18">
              <a:extLst>
                <a:ext uri="{FF2B5EF4-FFF2-40B4-BE49-F238E27FC236}">
                  <a16:creationId xmlns:a16="http://schemas.microsoft.com/office/drawing/2014/main" id="{62CFB433-CA53-4C8D-B341-1AB48DAC09AD}"/>
                </a:ext>
              </a:extLst>
            </p:cNvPr>
            <p:cNvSpPr/>
            <p:nvPr/>
          </p:nvSpPr>
          <p:spPr>
            <a:xfrm>
              <a:off x="2774150" y="252120"/>
              <a:ext cx="3321843" cy="90000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ktangel: afrundede hjørner 4">
              <a:extLst>
                <a:ext uri="{FF2B5EF4-FFF2-40B4-BE49-F238E27FC236}">
                  <a16:creationId xmlns:a16="http://schemas.microsoft.com/office/drawing/2014/main" id="{43E30607-0700-4628-B734-B3B22F6B6E6A}"/>
                </a:ext>
              </a:extLst>
            </p:cNvPr>
            <p:cNvSpPr txBox="1"/>
            <p:nvPr/>
          </p:nvSpPr>
          <p:spPr>
            <a:xfrm>
              <a:off x="2800510" y="278480"/>
              <a:ext cx="3269123" cy="847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342900" lvl="0" indent="-34290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eriod"/>
              </a:pPr>
              <a:r>
                <a:rPr lang="da-DK" sz="1800" kern="1200" dirty="0">
                  <a:latin typeface="Cambria" panose="02040503050406030204" pitchFamily="18" charset="0"/>
                </a:rPr>
                <a:t>Semester</a:t>
              </a:r>
            </a:p>
          </p:txBody>
        </p:sp>
      </p:grpSp>
      <p:sp>
        <p:nvSpPr>
          <p:cNvPr id="24" name="Pil: højre 23">
            <a:extLst>
              <a:ext uri="{FF2B5EF4-FFF2-40B4-BE49-F238E27FC236}">
                <a16:creationId xmlns:a16="http://schemas.microsoft.com/office/drawing/2014/main" id="{A1801E0E-C947-4A0F-8E2F-A6D4AD795395}"/>
              </a:ext>
            </a:extLst>
          </p:cNvPr>
          <p:cNvSpPr/>
          <p:nvPr/>
        </p:nvSpPr>
        <p:spPr>
          <a:xfrm>
            <a:off x="2340174" y="4864408"/>
            <a:ext cx="264763" cy="48707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0FB81243-B5D1-4DB1-81E4-9B915CFA93BF}"/>
              </a:ext>
            </a:extLst>
          </p:cNvPr>
          <p:cNvGrpSpPr/>
          <p:nvPr/>
        </p:nvGrpSpPr>
        <p:grpSpPr>
          <a:xfrm>
            <a:off x="2708226" y="4821795"/>
            <a:ext cx="1601889" cy="529686"/>
            <a:chOff x="2774150" y="252120"/>
            <a:chExt cx="3321843" cy="900007"/>
          </a:xfrm>
        </p:grpSpPr>
        <p:sp>
          <p:nvSpPr>
            <p:cNvPr id="26" name="Rektangel: afrundede hjørner 25">
              <a:extLst>
                <a:ext uri="{FF2B5EF4-FFF2-40B4-BE49-F238E27FC236}">
                  <a16:creationId xmlns:a16="http://schemas.microsoft.com/office/drawing/2014/main" id="{102B7E91-6E2F-4426-B519-E9C8DEF45809}"/>
                </a:ext>
              </a:extLst>
            </p:cNvPr>
            <p:cNvSpPr/>
            <p:nvPr/>
          </p:nvSpPr>
          <p:spPr>
            <a:xfrm>
              <a:off x="2774150" y="252120"/>
              <a:ext cx="3321843" cy="90000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ktangel: afrundede hjørner 4">
              <a:extLst>
                <a:ext uri="{FF2B5EF4-FFF2-40B4-BE49-F238E27FC236}">
                  <a16:creationId xmlns:a16="http://schemas.microsoft.com/office/drawing/2014/main" id="{F0316FD7-0F69-491E-8EA8-1E02D2058FA1}"/>
                </a:ext>
              </a:extLst>
            </p:cNvPr>
            <p:cNvSpPr txBox="1"/>
            <p:nvPr/>
          </p:nvSpPr>
          <p:spPr>
            <a:xfrm>
              <a:off x="2800510" y="278480"/>
              <a:ext cx="3269123" cy="847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a-DK" dirty="0">
                  <a:latin typeface="Cambria" panose="02040503050406030204" pitchFamily="18" charset="0"/>
                </a:rPr>
                <a:t>2.</a:t>
              </a:r>
              <a:r>
                <a:rPr lang="da-DK" sz="1800" kern="1200" dirty="0">
                  <a:latin typeface="Cambria" panose="02040503050406030204" pitchFamily="18" charset="0"/>
                </a:rPr>
                <a:t> semester</a:t>
              </a:r>
            </a:p>
          </p:txBody>
        </p:sp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7D9D6A7E-D43E-4072-B595-5E7F59166F16}"/>
              </a:ext>
            </a:extLst>
          </p:cNvPr>
          <p:cNvGrpSpPr/>
          <p:nvPr/>
        </p:nvGrpSpPr>
        <p:grpSpPr>
          <a:xfrm>
            <a:off x="6888847" y="4816028"/>
            <a:ext cx="1601889" cy="519938"/>
            <a:chOff x="2774150" y="252120"/>
            <a:chExt cx="3321843" cy="900007"/>
          </a:xfrm>
        </p:grpSpPr>
        <p:sp>
          <p:nvSpPr>
            <p:cNvPr id="29" name="Rektangel: afrundede hjørner 28">
              <a:extLst>
                <a:ext uri="{FF2B5EF4-FFF2-40B4-BE49-F238E27FC236}">
                  <a16:creationId xmlns:a16="http://schemas.microsoft.com/office/drawing/2014/main" id="{B02D0C5F-C418-4B3F-AD35-E65165573B3B}"/>
                </a:ext>
              </a:extLst>
            </p:cNvPr>
            <p:cNvSpPr/>
            <p:nvPr/>
          </p:nvSpPr>
          <p:spPr>
            <a:xfrm>
              <a:off x="2774150" y="252120"/>
              <a:ext cx="3321843" cy="90000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ktangel: afrundede hjørner 4">
              <a:extLst>
                <a:ext uri="{FF2B5EF4-FFF2-40B4-BE49-F238E27FC236}">
                  <a16:creationId xmlns:a16="http://schemas.microsoft.com/office/drawing/2014/main" id="{4543FA00-CB6E-49FB-BEB4-ECE2AE81B729}"/>
                </a:ext>
              </a:extLst>
            </p:cNvPr>
            <p:cNvSpPr txBox="1"/>
            <p:nvPr/>
          </p:nvSpPr>
          <p:spPr>
            <a:xfrm>
              <a:off x="2800510" y="278480"/>
              <a:ext cx="3269123" cy="847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a-DK" dirty="0">
                  <a:latin typeface="Cambria" panose="02040503050406030204" pitchFamily="18" charset="0"/>
                </a:rPr>
                <a:t>4</a:t>
              </a:r>
              <a:r>
                <a:rPr lang="da-DK" sz="1800" kern="1200" dirty="0">
                  <a:latin typeface="Cambria" panose="02040503050406030204" pitchFamily="18" charset="0"/>
                </a:rPr>
                <a:t>. semester</a:t>
              </a:r>
            </a:p>
          </p:txBody>
        </p:sp>
      </p:grpSp>
      <p:grpSp>
        <p:nvGrpSpPr>
          <p:cNvPr id="31" name="Gruppe 30">
            <a:extLst>
              <a:ext uri="{FF2B5EF4-FFF2-40B4-BE49-F238E27FC236}">
                <a16:creationId xmlns:a16="http://schemas.microsoft.com/office/drawing/2014/main" id="{F6302564-8F9D-451E-88F2-C7D2DD4A0029}"/>
              </a:ext>
            </a:extLst>
          </p:cNvPr>
          <p:cNvGrpSpPr/>
          <p:nvPr/>
        </p:nvGrpSpPr>
        <p:grpSpPr>
          <a:xfrm>
            <a:off x="4804892" y="4821794"/>
            <a:ext cx="1601889" cy="529686"/>
            <a:chOff x="2774150" y="252120"/>
            <a:chExt cx="3321843" cy="900007"/>
          </a:xfrm>
        </p:grpSpPr>
        <p:sp>
          <p:nvSpPr>
            <p:cNvPr id="32" name="Rektangel: afrundede hjørner 31">
              <a:extLst>
                <a:ext uri="{FF2B5EF4-FFF2-40B4-BE49-F238E27FC236}">
                  <a16:creationId xmlns:a16="http://schemas.microsoft.com/office/drawing/2014/main" id="{0F7188A8-D146-4C95-A482-FAF61F2C61F8}"/>
                </a:ext>
              </a:extLst>
            </p:cNvPr>
            <p:cNvSpPr/>
            <p:nvPr/>
          </p:nvSpPr>
          <p:spPr>
            <a:xfrm>
              <a:off x="2774150" y="252120"/>
              <a:ext cx="3321843" cy="90000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ktangel: afrundede hjørner 4">
              <a:extLst>
                <a:ext uri="{FF2B5EF4-FFF2-40B4-BE49-F238E27FC236}">
                  <a16:creationId xmlns:a16="http://schemas.microsoft.com/office/drawing/2014/main" id="{9E9E5E4A-0540-4BAD-B722-8D4761B8F913}"/>
                </a:ext>
              </a:extLst>
            </p:cNvPr>
            <p:cNvSpPr txBox="1"/>
            <p:nvPr/>
          </p:nvSpPr>
          <p:spPr>
            <a:xfrm>
              <a:off x="2800510" y="278480"/>
              <a:ext cx="3269123" cy="847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a-DK" dirty="0">
                  <a:latin typeface="Cambria" panose="02040503050406030204" pitchFamily="18" charset="0"/>
                </a:rPr>
                <a:t>3</a:t>
              </a:r>
              <a:r>
                <a:rPr lang="da-DK" sz="1800" kern="1200" dirty="0">
                  <a:latin typeface="Cambria" panose="02040503050406030204" pitchFamily="18" charset="0"/>
                </a:rPr>
                <a:t>. semester</a:t>
              </a:r>
            </a:p>
          </p:txBody>
        </p:sp>
      </p:grpSp>
      <p:sp>
        <p:nvSpPr>
          <p:cNvPr id="36" name="Pil: højre 35">
            <a:extLst>
              <a:ext uri="{FF2B5EF4-FFF2-40B4-BE49-F238E27FC236}">
                <a16:creationId xmlns:a16="http://schemas.microsoft.com/office/drawing/2014/main" id="{A9708E25-E1FF-481B-BB27-9ED26C01259A}"/>
              </a:ext>
            </a:extLst>
          </p:cNvPr>
          <p:cNvSpPr/>
          <p:nvPr/>
        </p:nvSpPr>
        <p:spPr>
          <a:xfrm>
            <a:off x="4449384" y="4848894"/>
            <a:ext cx="264763" cy="48707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7" name="Pil: højre 36">
            <a:extLst>
              <a:ext uri="{FF2B5EF4-FFF2-40B4-BE49-F238E27FC236}">
                <a16:creationId xmlns:a16="http://schemas.microsoft.com/office/drawing/2014/main" id="{F4862554-8871-47D1-B772-8FADDE4F288C}"/>
              </a:ext>
            </a:extLst>
          </p:cNvPr>
          <p:cNvSpPr/>
          <p:nvPr/>
        </p:nvSpPr>
        <p:spPr>
          <a:xfrm>
            <a:off x="6528370" y="4852196"/>
            <a:ext cx="264763" cy="48707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8" name="Gruppe 37">
            <a:extLst>
              <a:ext uri="{FF2B5EF4-FFF2-40B4-BE49-F238E27FC236}">
                <a16:creationId xmlns:a16="http://schemas.microsoft.com/office/drawing/2014/main" id="{E23195A4-F09D-46B1-9498-A560A7337F90}"/>
              </a:ext>
            </a:extLst>
          </p:cNvPr>
          <p:cNvGrpSpPr/>
          <p:nvPr/>
        </p:nvGrpSpPr>
        <p:grpSpPr>
          <a:xfrm>
            <a:off x="604174" y="5472036"/>
            <a:ext cx="3705941" cy="529686"/>
            <a:chOff x="2774150" y="252120"/>
            <a:chExt cx="3321843" cy="900007"/>
          </a:xfrm>
        </p:grpSpPr>
        <p:sp>
          <p:nvSpPr>
            <p:cNvPr id="39" name="Rektangel: afrundede hjørner 38">
              <a:extLst>
                <a:ext uri="{FF2B5EF4-FFF2-40B4-BE49-F238E27FC236}">
                  <a16:creationId xmlns:a16="http://schemas.microsoft.com/office/drawing/2014/main" id="{18A7BD7E-1CC6-4F30-BEB7-2428AF752440}"/>
                </a:ext>
              </a:extLst>
            </p:cNvPr>
            <p:cNvSpPr/>
            <p:nvPr/>
          </p:nvSpPr>
          <p:spPr>
            <a:xfrm>
              <a:off x="2774150" y="252120"/>
              <a:ext cx="3321843" cy="90000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ektangel: afrundede hjørner 4">
              <a:extLst>
                <a:ext uri="{FF2B5EF4-FFF2-40B4-BE49-F238E27FC236}">
                  <a16:creationId xmlns:a16="http://schemas.microsoft.com/office/drawing/2014/main" id="{2081059F-F6E7-4AE7-AA47-3D9581B391AC}"/>
                </a:ext>
              </a:extLst>
            </p:cNvPr>
            <p:cNvSpPr txBox="1"/>
            <p:nvPr/>
          </p:nvSpPr>
          <p:spPr>
            <a:xfrm>
              <a:off x="2800510" y="278480"/>
              <a:ext cx="3269123" cy="847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800" kern="1200" dirty="0">
                  <a:latin typeface="Cambria" panose="02040503050406030204" pitchFamily="18" charset="0"/>
                </a:rPr>
                <a:t>Obligatoriske fag</a:t>
              </a:r>
            </a:p>
          </p:txBody>
        </p:sp>
      </p:grp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0C44F11E-7C74-4500-8E1D-85CDAE4C1901}"/>
              </a:ext>
            </a:extLst>
          </p:cNvPr>
          <p:cNvGrpSpPr/>
          <p:nvPr/>
        </p:nvGrpSpPr>
        <p:grpSpPr>
          <a:xfrm>
            <a:off x="4803788" y="5504624"/>
            <a:ext cx="3705941" cy="529686"/>
            <a:chOff x="2774150" y="252120"/>
            <a:chExt cx="3321843" cy="900007"/>
          </a:xfrm>
        </p:grpSpPr>
        <p:sp>
          <p:nvSpPr>
            <p:cNvPr id="42" name="Rektangel: afrundede hjørner 41">
              <a:extLst>
                <a:ext uri="{FF2B5EF4-FFF2-40B4-BE49-F238E27FC236}">
                  <a16:creationId xmlns:a16="http://schemas.microsoft.com/office/drawing/2014/main" id="{87257B56-E4A6-407A-AE02-2E4736ED7541}"/>
                </a:ext>
              </a:extLst>
            </p:cNvPr>
            <p:cNvSpPr/>
            <p:nvPr/>
          </p:nvSpPr>
          <p:spPr>
            <a:xfrm>
              <a:off x="2774150" y="252120"/>
              <a:ext cx="3321843" cy="90000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ektangel: afrundede hjørner 4">
              <a:extLst>
                <a:ext uri="{FF2B5EF4-FFF2-40B4-BE49-F238E27FC236}">
                  <a16:creationId xmlns:a16="http://schemas.microsoft.com/office/drawing/2014/main" id="{B613153D-E752-43EF-9969-2F48194D4FA9}"/>
                </a:ext>
              </a:extLst>
            </p:cNvPr>
            <p:cNvSpPr txBox="1"/>
            <p:nvPr/>
          </p:nvSpPr>
          <p:spPr>
            <a:xfrm>
              <a:off x="2800510" y="278480"/>
              <a:ext cx="3269123" cy="847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800" kern="1200" dirty="0">
                  <a:latin typeface="Cambria" panose="02040503050406030204" pitchFamily="18" charset="0"/>
                </a:rPr>
                <a:t>Fagpakke fag</a:t>
              </a:r>
            </a:p>
          </p:txBody>
        </p:sp>
      </p:grpSp>
      <p:pic>
        <p:nvPicPr>
          <p:cNvPr id="7" name="Optaget lyd">
            <a:hlinkClick r:id="" action="ppaction://media"/>
            <a:extLst>
              <a:ext uri="{FF2B5EF4-FFF2-40B4-BE49-F238E27FC236}">
                <a16:creationId xmlns:a16="http://schemas.microsoft.com/office/drawing/2014/main" id="{26311991-D2F8-4AA3-8894-A1AB6410D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8828" y="1455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00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1508" name="Tekstboks 1"/>
          <p:cNvSpPr txBox="1">
            <a:spLocks noChangeArrowheads="1"/>
          </p:cNvSpPr>
          <p:nvPr/>
        </p:nvSpPr>
        <p:spPr bwMode="auto">
          <a:xfrm>
            <a:off x="1403649" y="1506518"/>
            <a:ext cx="64807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a-DK" sz="2800" b="1" dirty="0">
                <a:latin typeface="Cambria" panose="02040503050406030204" pitchFamily="18" charset="0"/>
              </a:rPr>
              <a:t>Hvad er adgangskravene?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5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13772AB-B363-4EF1-827E-930BB0242CE7}"/>
              </a:ext>
            </a:extLst>
          </p:cNvPr>
          <p:cNvSpPr txBox="1"/>
          <p:nvPr/>
        </p:nvSpPr>
        <p:spPr>
          <a:xfrm>
            <a:off x="1619672" y="2708920"/>
            <a:ext cx="597666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STX, HHX og HTX: </a:t>
            </a:r>
            <a:r>
              <a:rPr lang="da-DK" sz="2000" b="1" dirty="0">
                <a:latin typeface="Cambria" panose="02040503050406030204" pitchFamily="18" charset="0"/>
                <a:ea typeface="Cambria" panose="02040503050406030204" pitchFamily="18" charset="0"/>
              </a:rPr>
              <a:t>5,0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 i gennemsnit ved afgangsprøven</a:t>
            </a:r>
          </a:p>
          <a:p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HF: </a:t>
            </a:r>
            <a:r>
              <a:rPr lang="da-DK" sz="2000" b="1" dirty="0">
                <a:latin typeface="Cambria" panose="02040503050406030204" pitchFamily="18" charset="0"/>
                <a:ea typeface="Cambria" panose="02040503050406030204" pitchFamily="18" charset="0"/>
              </a:rPr>
              <a:t>4,0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 i gennemsnit ved afgangsprøven</a:t>
            </a:r>
          </a:p>
          <a:p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sz="2000" i="1" dirty="0">
                <a:latin typeface="Cambria" panose="02040503050406030204" pitchFamily="18" charset="0"/>
                <a:ea typeface="Cambria" panose="02040503050406030204" pitchFamily="18" charset="0"/>
              </a:rPr>
              <a:t>Hvis man ikke opfylder adgangskravene, kan man komme til optagelsessamtale og optagelsesprøve.</a:t>
            </a:r>
          </a:p>
          <a:p>
            <a:endParaRPr lang="da-DK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Du kan på 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dette link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 læse mere og finde eksempler på optagelsesprøverne.</a:t>
            </a:r>
            <a:endParaRPr lang="da-DK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dirty="0"/>
          </a:p>
        </p:txBody>
      </p:sp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AF0F5019-9A2E-479A-BBAB-4317B76FF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1209" y="1455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15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1508" name="Tekstboks 1"/>
          <p:cNvSpPr txBox="1">
            <a:spLocks noChangeArrowheads="1"/>
          </p:cNvSpPr>
          <p:nvPr/>
        </p:nvSpPr>
        <p:spPr bwMode="auto">
          <a:xfrm>
            <a:off x="1403649" y="1506518"/>
            <a:ext cx="64807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a-DK" sz="2800" b="1" dirty="0">
                <a:latin typeface="Cambria" panose="02040503050406030204" pitchFamily="18" charset="0"/>
              </a:rPr>
              <a:t>Hvordan søger man ind?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6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13772AB-B363-4EF1-827E-930BB0242CE7}"/>
              </a:ext>
            </a:extLst>
          </p:cNvPr>
          <p:cNvSpPr txBox="1"/>
          <p:nvPr/>
        </p:nvSpPr>
        <p:spPr>
          <a:xfrm>
            <a:off x="1331637" y="3140968"/>
            <a:ext cx="64807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Alle ansøgninger til gymnasierne, foregår via optagelse.dk</a:t>
            </a:r>
          </a:p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5AAC37B7-B149-4FFE-BB53-E8F2D85F5646}"/>
              </a:ext>
            </a:extLst>
          </p:cNvPr>
          <p:cNvSpPr txBox="1"/>
          <p:nvPr/>
        </p:nvSpPr>
        <p:spPr>
          <a:xfrm>
            <a:off x="3070625" y="4107283"/>
            <a:ext cx="3002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dirty="0">
                <a:latin typeface="Cambria" panose="02040503050406030204" pitchFamily="18" charset="0"/>
                <a:ea typeface="Cambria" panose="02040503050406030204" pitchFamily="18" charset="0"/>
                <a:hlinkClick r:id="rId6" action="ppaction://hlinkfile"/>
              </a:rPr>
              <a:t>Optagelse.dk</a:t>
            </a:r>
            <a:endParaRPr lang="da-DK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ptaget lyd">
            <a:hlinkClick r:id="" action="ppaction://media"/>
            <a:extLst>
              <a:ext uri="{FF2B5EF4-FFF2-40B4-BE49-F238E27FC236}">
                <a16:creationId xmlns:a16="http://schemas.microsoft.com/office/drawing/2014/main" id="{F8213F4A-116A-4C58-BA9C-6E27E6C18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7230" y="1506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3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1508" name="Tekstboks 1"/>
          <p:cNvSpPr txBox="1">
            <a:spLocks noChangeArrowheads="1"/>
          </p:cNvSpPr>
          <p:nvPr/>
        </p:nvSpPr>
        <p:spPr bwMode="auto">
          <a:xfrm>
            <a:off x="1403649" y="1268760"/>
            <a:ext cx="64807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a-DK" sz="2800" b="1" dirty="0">
                <a:latin typeface="Cambria" panose="02040503050406030204" pitchFamily="18" charset="0"/>
              </a:rPr>
              <a:t>Hvordan er hverdagen?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7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13772AB-B363-4EF1-827E-930BB0242CE7}"/>
              </a:ext>
            </a:extLst>
          </p:cNvPr>
          <p:cNvSpPr txBox="1"/>
          <p:nvPr/>
        </p:nvSpPr>
        <p:spPr>
          <a:xfrm>
            <a:off x="1619672" y="1916832"/>
            <a:ext cx="597666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STX</a:t>
            </a:r>
            <a:r>
              <a:rPr lang="da-DK" sz="3600" dirty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da-DK" sz="3600" dirty="0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HHX</a:t>
            </a:r>
            <a:r>
              <a:rPr lang="da-DK" sz="3600" dirty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da-DK" sz="3600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HTX</a:t>
            </a:r>
            <a:r>
              <a:rPr lang="da-DK" sz="3600" dirty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da-DK" sz="3600" dirty="0"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HF</a:t>
            </a:r>
            <a:endParaRPr lang="da-DK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-457200">
              <a:spcBef>
                <a:spcPts val="600"/>
              </a:spcBef>
              <a:buFont typeface="+mj-lt"/>
              <a:buAutoNum type="arabicPeriod"/>
            </a:pP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Klik på hvert af de 4 links.</a:t>
            </a:r>
          </a:p>
          <a:p>
            <a:pPr indent="-457200">
              <a:spcBef>
                <a:spcPts val="600"/>
              </a:spcBef>
              <a:buFont typeface="+mj-lt"/>
              <a:buAutoNum type="arabicPeriod"/>
            </a:pP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Find det menupunkt der hedder ”Se video om…”.</a:t>
            </a:r>
          </a:p>
          <a:p>
            <a:pPr indent="-457200">
              <a:spcBef>
                <a:spcPts val="600"/>
              </a:spcBef>
              <a:buFont typeface="+mj-lt"/>
              <a:buAutoNum type="arabicPeriod"/>
            </a:pP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Se én video ad gangen.</a:t>
            </a:r>
          </a:p>
          <a:p>
            <a:pPr indent="-457200">
              <a:spcBef>
                <a:spcPts val="600"/>
              </a:spcBef>
              <a:buFont typeface="+mj-lt"/>
              <a:buAutoNum type="arabicPeriod"/>
            </a:pP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Svar på følgende spørgsmål til hver video:</a:t>
            </a:r>
          </a:p>
          <a:p>
            <a:pPr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2000" i="1" dirty="0">
                <a:latin typeface="Cambria" panose="02040503050406030204" pitchFamily="18" charset="0"/>
                <a:ea typeface="Cambria" panose="02040503050406030204" pitchFamily="18" charset="0"/>
              </a:rPr>
              <a:t>Hvad er mest interessant for dig, i det der blev fortalt i videoen?</a:t>
            </a:r>
          </a:p>
          <a:p>
            <a:pPr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2000" i="1" dirty="0">
                <a:latin typeface="Cambria" panose="02040503050406030204" pitchFamily="18" charset="0"/>
                <a:ea typeface="Cambria" panose="02040503050406030204" pitchFamily="18" charset="0"/>
              </a:rPr>
              <a:t>Hvorfor er det interessant for dig?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  <a:p>
            <a:endParaRPr lang="da-DK" dirty="0"/>
          </a:p>
        </p:txBody>
      </p:sp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A24B3138-BA6F-4C0D-9C8B-355058D07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6083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50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1508" name="Tekstboks 1"/>
          <p:cNvSpPr txBox="1">
            <a:spLocks noChangeArrowheads="1"/>
          </p:cNvSpPr>
          <p:nvPr/>
        </p:nvSpPr>
        <p:spPr bwMode="auto">
          <a:xfrm>
            <a:off x="1403649" y="1506518"/>
            <a:ext cx="64807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a-DK" sz="2800" b="1" dirty="0">
                <a:latin typeface="Cambria" panose="02040503050406030204" pitchFamily="18" charset="0"/>
              </a:rPr>
              <a:t>Hvad kan man bruge de gymnasiale uddannelser til?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8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E39D8DBA-411B-481E-90B4-075C9CFB8C24}"/>
              </a:ext>
            </a:extLst>
          </p:cNvPr>
          <p:cNvSpPr txBox="1"/>
          <p:nvPr/>
        </p:nvSpPr>
        <p:spPr>
          <a:xfrm>
            <a:off x="1619672" y="3196714"/>
            <a:ext cx="59766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En gymnasial uddannelse lukker op til mange videregående uddannelser.</a:t>
            </a:r>
          </a:p>
          <a:p>
            <a:pPr algn="ctr"/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Se 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Adgangskortet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 på ug.dk for mere info.</a:t>
            </a:r>
          </a:p>
          <a:p>
            <a:pPr algn="ctr"/>
            <a:endParaRPr lang="da-DK" dirty="0"/>
          </a:p>
        </p:txBody>
      </p:sp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2E5A003D-F50B-48F4-B2E4-771D7112A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600" y="2219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5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1508" name="Tekstboks 1"/>
          <p:cNvSpPr txBox="1">
            <a:spLocks noChangeArrowheads="1"/>
          </p:cNvSpPr>
          <p:nvPr/>
        </p:nvSpPr>
        <p:spPr bwMode="auto">
          <a:xfrm>
            <a:off x="1403649" y="1506518"/>
            <a:ext cx="64807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a-DK" sz="2800" b="1" dirty="0">
                <a:latin typeface="Cambria" panose="02040503050406030204" pitchFamily="18" charset="0"/>
              </a:rPr>
              <a:t>Mulighed for støtte på uddannelsen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9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E39D8DBA-411B-481E-90B4-075C9CFB8C24}"/>
              </a:ext>
            </a:extLst>
          </p:cNvPr>
          <p:cNvSpPr txBox="1"/>
          <p:nvPr/>
        </p:nvSpPr>
        <p:spPr>
          <a:xfrm>
            <a:off x="1331641" y="2780928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Det er muligt at få støtte under uddannelsen.</a:t>
            </a:r>
          </a:p>
          <a:p>
            <a:pPr algn="ctr"/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2000" b="1" dirty="0">
                <a:latin typeface="Cambria" panose="02040503050406030204" pitchFamily="18" charset="0"/>
                <a:ea typeface="Cambria" panose="02040503050406030204" pitchFamily="18" charset="0"/>
              </a:rPr>
              <a:t>Ungeguide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 (Læs mere 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her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da-DK" sz="2000" b="1" dirty="0">
                <a:latin typeface="Cambria" panose="02040503050406030204" pitchFamily="18" charset="0"/>
                <a:ea typeface="Cambria" panose="02040503050406030204" pitchFamily="18" charset="0"/>
              </a:rPr>
              <a:t>Uddannelsesmentor 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(Spørg en vejleder eller rådgiver)</a:t>
            </a:r>
          </a:p>
          <a:p>
            <a:pPr algn="ctr"/>
            <a:endParaRPr lang="da-DK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2000" b="1" dirty="0">
                <a:latin typeface="Cambria" panose="02040503050406030204" pitchFamily="18" charset="0"/>
                <a:ea typeface="Cambria" panose="02040503050406030204" pitchFamily="18" charset="0"/>
              </a:rPr>
              <a:t>Specialpædagogisk Støtte 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SPS (Læs mere 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her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84311E9B-DBC3-4F20-A143-35D0B160F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8926" y="2150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60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8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5786</TotalTime>
  <Words>381</Words>
  <Application>Microsoft Office PowerPoint</Application>
  <PresentationFormat>Skærmshow (4:3)</PresentationFormat>
  <Paragraphs>94</Paragraphs>
  <Slides>10</Slides>
  <Notes>9</Notes>
  <HiddenSlides>0</HiddenSlides>
  <MMClips>10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8" baseType="lpstr">
      <vt:lpstr>Arial</vt:lpstr>
      <vt:lpstr>Calibri</vt:lpstr>
      <vt:lpstr>Cambria</vt:lpstr>
      <vt:lpstr>Century Gothic</vt:lpstr>
      <vt:lpstr>Lucida Sans Unicode</vt:lpstr>
      <vt:lpstr>Wingdings</vt:lpstr>
      <vt:lpstr>Wingdings 3</vt:lpstr>
      <vt:lpstr>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Jørn Houen</dc:creator>
  <cp:lastModifiedBy>Sanni Nørgaard Steffensen</cp:lastModifiedBy>
  <cp:revision>279</cp:revision>
  <dcterms:created xsi:type="dcterms:W3CDTF">2012-08-14T19:35:10Z</dcterms:created>
  <dcterms:modified xsi:type="dcterms:W3CDTF">2020-06-30T12:37:55Z</dcterms:modified>
</cp:coreProperties>
</file>